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60" r:id="rId2"/>
    <p:sldId id="466" r:id="rId3"/>
    <p:sldId id="490" r:id="rId4"/>
    <p:sldId id="502" r:id="rId5"/>
    <p:sldId id="488" r:id="rId6"/>
    <p:sldId id="487" r:id="rId7"/>
    <p:sldId id="474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1E1B7-B309-409E-BA1E-16F749E939ED}" v="6" dt="2024-10-01T23:30:29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RNO, JOEL JR A1C USAF PACAF 36 SFS/S30" userId="34ea7447-070b-4da9-baef-9800e60522e8" providerId="ADAL" clId="{47E241E9-721D-46E9-B482-944A765B0688}"/>
    <pc:docChg chg="modSld">
      <pc:chgData name="ADORNO, JOEL JR A1C USAF PACAF 36 SFS/S30" userId="34ea7447-070b-4da9-baef-9800e60522e8" providerId="ADAL" clId="{47E241E9-721D-46E9-B482-944A765B0688}" dt="2024-08-21T04:08:00.138" v="9" actId="1076"/>
      <pc:docMkLst>
        <pc:docMk/>
      </pc:docMkLst>
      <pc:sldChg chg="modSp mod">
        <pc:chgData name="ADORNO, JOEL JR A1C USAF PACAF 36 SFS/S30" userId="34ea7447-070b-4da9-baef-9800e60522e8" providerId="ADAL" clId="{47E241E9-721D-46E9-B482-944A765B0688}" dt="2024-08-21T04:08:00.138" v="9" actId="1076"/>
        <pc:sldMkLst>
          <pc:docMk/>
          <pc:sldMk cId="919104915" sldId="474"/>
        </pc:sldMkLst>
        <pc:spChg chg="mod">
          <ac:chgData name="ADORNO, JOEL JR A1C USAF PACAF 36 SFS/S30" userId="34ea7447-070b-4da9-baef-9800e60522e8" providerId="ADAL" clId="{47E241E9-721D-46E9-B482-944A765B0688}" dt="2024-08-21T04:08:00.138" v="9" actId="1076"/>
          <ac:spMkLst>
            <pc:docMk/>
            <pc:sldMk cId="919104915" sldId="474"/>
            <ac:spMk id="8" creationId="{92E82524-6D60-5BC7-FE28-6C330DF10FBD}"/>
          </ac:spMkLst>
        </pc:spChg>
      </pc:sldChg>
      <pc:sldChg chg="modSp mod">
        <pc:chgData name="ADORNO, JOEL JR A1C USAF PACAF 36 SFS/S30" userId="34ea7447-070b-4da9-baef-9800e60522e8" providerId="ADAL" clId="{47E241E9-721D-46E9-B482-944A765B0688}" dt="2024-08-21T04:07:33.757" v="8" actId="1076"/>
        <pc:sldMkLst>
          <pc:docMk/>
          <pc:sldMk cId="3319847610" sldId="490"/>
        </pc:sldMkLst>
        <pc:spChg chg="mod">
          <ac:chgData name="ADORNO, JOEL JR A1C USAF PACAF 36 SFS/S30" userId="34ea7447-070b-4da9-baef-9800e60522e8" providerId="ADAL" clId="{47E241E9-721D-46E9-B482-944A765B0688}" dt="2024-08-21T04:07:13.530" v="6" actId="5793"/>
          <ac:spMkLst>
            <pc:docMk/>
            <pc:sldMk cId="3319847610" sldId="490"/>
            <ac:spMk id="2" creationId="{92727602-384A-6F57-A497-D65EA8602381}"/>
          </ac:spMkLst>
        </pc:spChg>
        <pc:graphicFrameChg chg="mod">
          <ac:chgData name="ADORNO, JOEL JR A1C USAF PACAF 36 SFS/S30" userId="34ea7447-070b-4da9-baef-9800e60522e8" providerId="ADAL" clId="{47E241E9-721D-46E9-B482-944A765B0688}" dt="2024-08-21T04:07:26.885" v="7" actId="1076"/>
          <ac:graphicFrameMkLst>
            <pc:docMk/>
            <pc:sldMk cId="3319847610" sldId="490"/>
            <ac:graphicFrameMk id="12" creationId="{7EEEC728-B76D-1131-1BD4-E157DBAB1632}"/>
          </ac:graphicFrameMkLst>
        </pc:graphicFrameChg>
        <pc:graphicFrameChg chg="mod">
          <ac:chgData name="ADORNO, JOEL JR A1C USAF PACAF 36 SFS/S30" userId="34ea7447-070b-4da9-baef-9800e60522e8" providerId="ADAL" clId="{47E241E9-721D-46E9-B482-944A765B0688}" dt="2024-08-21T04:07:33.757" v="8" actId="1076"/>
          <ac:graphicFrameMkLst>
            <pc:docMk/>
            <pc:sldMk cId="3319847610" sldId="490"/>
            <ac:graphicFrameMk id="15" creationId="{0AF8B59C-112A-CB38-13B7-0530FD4638F3}"/>
          </ac:graphicFrameMkLst>
        </pc:graphicFrameChg>
      </pc:sldChg>
    </pc:docChg>
  </pc:docChgLst>
  <pc:docChgLst>
    <pc:chgData name="TONGOHAN, RICHARD M JR TSgt USAF PACAF 36 SFS/S5" userId="56c5ee5c-f121-4529-a4f8-24837aa7fb07" providerId="ADAL" clId="{6051E1B7-B309-409E-BA1E-16F749E939ED}"/>
    <pc:docChg chg="delSld modSld sldOrd">
      <pc:chgData name="TONGOHAN, RICHARD M JR TSgt USAF PACAF 36 SFS/S5" userId="56c5ee5c-f121-4529-a4f8-24837aa7fb07" providerId="ADAL" clId="{6051E1B7-B309-409E-BA1E-16F749E939ED}" dt="2024-10-01T23:32:00.502" v="107" actId="20577"/>
      <pc:docMkLst>
        <pc:docMk/>
      </pc:docMkLst>
      <pc:sldChg chg="modSp mod">
        <pc:chgData name="TONGOHAN, RICHARD M JR TSgt USAF PACAF 36 SFS/S5" userId="56c5ee5c-f121-4529-a4f8-24837aa7fb07" providerId="ADAL" clId="{6051E1B7-B309-409E-BA1E-16F749E939ED}" dt="2024-10-01T23:32:00.502" v="107" actId="20577"/>
        <pc:sldMkLst>
          <pc:docMk/>
          <pc:sldMk cId="392090716" sldId="466"/>
        </pc:sldMkLst>
        <pc:spChg chg="mod">
          <ac:chgData name="TONGOHAN, RICHARD M JR TSgt USAF PACAF 36 SFS/S5" userId="56c5ee5c-f121-4529-a4f8-24837aa7fb07" providerId="ADAL" clId="{6051E1B7-B309-409E-BA1E-16F749E939ED}" dt="2024-10-01T23:32:00.502" v="107" actId="20577"/>
          <ac:spMkLst>
            <pc:docMk/>
            <pc:sldMk cId="392090716" sldId="466"/>
            <ac:spMk id="9" creationId="{0DCB9F38-21EB-B830-4B08-924C3ADE53BA}"/>
          </ac:spMkLst>
        </pc:spChg>
      </pc:sldChg>
      <pc:sldChg chg="modSp mod">
        <pc:chgData name="TONGOHAN, RICHARD M JR TSgt USAF PACAF 36 SFS/S5" userId="56c5ee5c-f121-4529-a4f8-24837aa7fb07" providerId="ADAL" clId="{6051E1B7-B309-409E-BA1E-16F749E939ED}" dt="2024-10-01T23:24:39.222" v="94" actId="6549"/>
        <pc:sldMkLst>
          <pc:docMk/>
          <pc:sldMk cId="919104915" sldId="474"/>
        </pc:sldMkLst>
        <pc:spChg chg="mod">
          <ac:chgData name="TONGOHAN, RICHARD M JR TSgt USAF PACAF 36 SFS/S5" userId="56c5ee5c-f121-4529-a4f8-24837aa7fb07" providerId="ADAL" clId="{6051E1B7-B309-409E-BA1E-16F749E939ED}" dt="2024-10-01T23:24:39.222" v="94" actId="6549"/>
          <ac:spMkLst>
            <pc:docMk/>
            <pc:sldMk cId="919104915" sldId="474"/>
            <ac:spMk id="8" creationId="{92E82524-6D60-5BC7-FE28-6C330DF10FBD}"/>
          </ac:spMkLst>
        </pc:spChg>
      </pc:sldChg>
      <pc:sldChg chg="del">
        <pc:chgData name="TONGOHAN, RICHARD M JR TSgt USAF PACAF 36 SFS/S5" userId="56c5ee5c-f121-4529-a4f8-24837aa7fb07" providerId="ADAL" clId="{6051E1B7-B309-409E-BA1E-16F749E939ED}" dt="2024-10-01T23:29:51.055" v="101" actId="47"/>
        <pc:sldMkLst>
          <pc:docMk/>
          <pc:sldMk cId="2147772152" sldId="479"/>
        </pc:sldMkLst>
      </pc:sldChg>
      <pc:sldChg chg="del">
        <pc:chgData name="TONGOHAN, RICHARD M JR TSgt USAF PACAF 36 SFS/S5" userId="56c5ee5c-f121-4529-a4f8-24837aa7fb07" providerId="ADAL" clId="{6051E1B7-B309-409E-BA1E-16F749E939ED}" dt="2024-10-01T23:29:56.799" v="104" actId="47"/>
        <pc:sldMkLst>
          <pc:docMk/>
          <pc:sldMk cId="1273616934" sldId="485"/>
        </pc:sldMkLst>
      </pc:sldChg>
      <pc:sldChg chg="del">
        <pc:chgData name="TONGOHAN, RICHARD M JR TSgt USAF PACAF 36 SFS/S5" userId="56c5ee5c-f121-4529-a4f8-24837aa7fb07" providerId="ADAL" clId="{6051E1B7-B309-409E-BA1E-16F749E939ED}" dt="2024-10-01T23:29:53.883" v="102" actId="47"/>
        <pc:sldMkLst>
          <pc:docMk/>
          <pc:sldMk cId="2771725984" sldId="486"/>
        </pc:sldMkLst>
      </pc:sldChg>
      <pc:sldChg chg="ord">
        <pc:chgData name="TONGOHAN, RICHARD M JR TSgt USAF PACAF 36 SFS/S5" userId="56c5ee5c-f121-4529-a4f8-24837aa7fb07" providerId="ADAL" clId="{6051E1B7-B309-409E-BA1E-16F749E939ED}" dt="2024-10-01T23:21:16.479" v="4"/>
        <pc:sldMkLst>
          <pc:docMk/>
          <pc:sldMk cId="3334411048" sldId="487"/>
        </pc:sldMkLst>
      </pc:sldChg>
      <pc:sldChg chg="ord">
        <pc:chgData name="TONGOHAN, RICHARD M JR TSgt USAF PACAF 36 SFS/S5" userId="56c5ee5c-f121-4529-a4f8-24837aa7fb07" providerId="ADAL" clId="{6051E1B7-B309-409E-BA1E-16F749E939ED}" dt="2024-10-01T23:21:07.408" v="2"/>
        <pc:sldMkLst>
          <pc:docMk/>
          <pc:sldMk cId="4075747149" sldId="488"/>
        </pc:sldMkLst>
      </pc:sldChg>
      <pc:sldChg chg="del">
        <pc:chgData name="TONGOHAN, RICHARD M JR TSgt USAF PACAF 36 SFS/S5" userId="56c5ee5c-f121-4529-a4f8-24837aa7fb07" providerId="ADAL" clId="{6051E1B7-B309-409E-BA1E-16F749E939ED}" dt="2024-10-01T23:29:55.403" v="103" actId="47"/>
        <pc:sldMkLst>
          <pc:docMk/>
          <pc:sldMk cId="3627200314" sldId="491"/>
        </pc:sldMkLst>
      </pc:sldChg>
      <pc:sldChg chg="modSp del mod">
        <pc:chgData name="TONGOHAN, RICHARD M JR TSgt USAF PACAF 36 SFS/S5" userId="56c5ee5c-f121-4529-a4f8-24837aa7fb07" providerId="ADAL" clId="{6051E1B7-B309-409E-BA1E-16F749E939ED}" dt="2024-10-01T23:30:32.137" v="106" actId="47"/>
        <pc:sldMkLst>
          <pc:docMk/>
          <pc:sldMk cId="2524672020" sldId="492"/>
        </pc:sldMkLst>
        <pc:spChg chg="mod">
          <ac:chgData name="TONGOHAN, RICHARD M JR TSgt USAF PACAF 36 SFS/S5" userId="56c5ee5c-f121-4529-a4f8-24837aa7fb07" providerId="ADAL" clId="{6051E1B7-B309-409E-BA1E-16F749E939ED}" dt="2024-10-01T23:30:23.572" v="105" actId="1076"/>
          <ac:spMkLst>
            <pc:docMk/>
            <pc:sldMk cId="2524672020" sldId="492"/>
            <ac:spMk id="8" creationId="{16A80AA0-57AA-526A-3E2B-29194529F47D}"/>
          </ac:spMkLst>
        </pc:spChg>
      </pc:sldChg>
      <pc:sldChg chg="modSp mod">
        <pc:chgData name="TONGOHAN, RICHARD M JR TSgt USAF PACAF 36 SFS/S5" userId="56c5ee5c-f121-4529-a4f8-24837aa7fb07" providerId="ADAL" clId="{6051E1B7-B309-409E-BA1E-16F749E939ED}" dt="2024-10-01T23:27:00.673" v="95" actId="113"/>
        <pc:sldMkLst>
          <pc:docMk/>
          <pc:sldMk cId="4022747680" sldId="498"/>
        </pc:sldMkLst>
        <pc:spChg chg="mod">
          <ac:chgData name="TONGOHAN, RICHARD M JR TSgt USAF PACAF 36 SFS/S5" userId="56c5ee5c-f121-4529-a4f8-24837aa7fb07" providerId="ADAL" clId="{6051E1B7-B309-409E-BA1E-16F749E939ED}" dt="2024-10-01T23:27:00.673" v="95" actId="113"/>
          <ac:spMkLst>
            <pc:docMk/>
            <pc:sldMk cId="4022747680" sldId="498"/>
            <ac:spMk id="2" creationId="{BF46F8FB-9EE9-69B1-4CB5-16010177576D}"/>
          </ac:spMkLst>
        </pc:spChg>
      </pc:sldChg>
      <pc:sldChg chg="addSp modSp mod">
        <pc:chgData name="TONGOHAN, RICHARD M JR TSgt USAF PACAF 36 SFS/S5" userId="56c5ee5c-f121-4529-a4f8-24837aa7fb07" providerId="ADAL" clId="{6051E1B7-B309-409E-BA1E-16F749E939ED}" dt="2024-10-01T23:28:49.803" v="100" actId="1076"/>
        <pc:sldMkLst>
          <pc:docMk/>
          <pc:sldMk cId="3774111033" sldId="500"/>
        </pc:sldMkLst>
        <pc:spChg chg="mod">
          <ac:chgData name="TONGOHAN, RICHARD M JR TSgt USAF PACAF 36 SFS/S5" userId="56c5ee5c-f121-4529-a4f8-24837aa7fb07" providerId="ADAL" clId="{6051E1B7-B309-409E-BA1E-16F749E939ED}" dt="2024-10-01T23:27:43.236" v="96" actId="113"/>
          <ac:spMkLst>
            <pc:docMk/>
            <pc:sldMk cId="3774111033" sldId="500"/>
            <ac:spMk id="2" creationId="{BF46F8FB-9EE9-69B1-4CB5-16010177576D}"/>
          </ac:spMkLst>
        </pc:spChg>
        <pc:spChg chg="add mod">
          <ac:chgData name="TONGOHAN, RICHARD M JR TSgt USAF PACAF 36 SFS/S5" userId="56c5ee5c-f121-4529-a4f8-24837aa7fb07" providerId="ADAL" clId="{6051E1B7-B309-409E-BA1E-16F749E939ED}" dt="2024-10-01T23:28:31.611" v="98" actId="1076"/>
          <ac:spMkLst>
            <pc:docMk/>
            <pc:sldMk cId="3774111033" sldId="500"/>
            <ac:spMk id="8" creationId="{CE26A5F3-5EC7-D122-61F9-75BEE1FEA316}"/>
          </ac:spMkLst>
        </pc:spChg>
        <pc:spChg chg="add mod">
          <ac:chgData name="TONGOHAN, RICHARD M JR TSgt USAF PACAF 36 SFS/S5" userId="56c5ee5c-f121-4529-a4f8-24837aa7fb07" providerId="ADAL" clId="{6051E1B7-B309-409E-BA1E-16F749E939ED}" dt="2024-10-01T23:28:49.803" v="100" actId="1076"/>
          <ac:spMkLst>
            <pc:docMk/>
            <pc:sldMk cId="3774111033" sldId="500"/>
            <ac:spMk id="9" creationId="{8310D0DB-7E3C-3398-C9ED-863423D283CD}"/>
          </ac:spMkLst>
        </pc:spChg>
      </pc:sldChg>
      <pc:sldChg chg="del">
        <pc:chgData name="TONGOHAN, RICHARD M JR TSgt USAF PACAF 36 SFS/S5" userId="56c5ee5c-f121-4529-a4f8-24837aa7fb07" providerId="ADAL" clId="{6051E1B7-B309-409E-BA1E-16F749E939ED}" dt="2024-10-01T23:20:54.546" v="0"/>
        <pc:sldMkLst>
          <pc:docMk/>
          <pc:sldMk cId="1235126804" sldId="5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D6873F-C88D-417D-FAD3-DD2EA65176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E04E6-ED52-AACA-F6D0-493047E2C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153F7-D089-42F6-8410-6AC007FF4F3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AC606-7DD1-23F0-0867-6510C242BC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348FF-62BE-9BBA-25E8-2EA63355E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DF03-7FC7-4003-BBCE-87BC7926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6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E838-B714-4D17-9072-08BC6E867C5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CA85-70F2-43A4-8AAB-E8D4584D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1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9937-3E90-8C95-3D2D-E7D076ED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9A112-A258-FD13-EE8F-A6F68AAD9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7A2F-30B3-0977-5C71-DE7C52A4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97E4-31FD-45B6-BABC-F5760BBEF35E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80B7C-700B-D0DA-9050-112B7C80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830C-89B1-6FC9-334C-5786F9F9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DF91-9A06-95A3-BF20-37517A30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C5B4B-8CCC-5A7A-DF19-6AE51AE11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3F040-F42B-D2A4-DC25-0F1B210B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F736-C7F9-49C4-98DD-4D0C9CAA6B2C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C27D0-DE11-5454-1CFF-8CE9C21F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B76A2-AD2E-734C-5984-C92BE4A7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4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42D31-8164-1211-C4F4-FB2C9197E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662C0-E6F0-6F93-11FC-B84063BA2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BA11-179D-362B-E8A3-797B1DD9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1D40-337D-4EC1-9D7D-FA815431FF05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0BA98-B137-1792-F742-534B8932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6E2F-11E8-1FC0-9899-9812B697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500C-C24A-4AE8-EE88-CACB07EE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EA58-E98A-1A3C-3ED0-43AD06D7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58E0A-80E8-DFB3-FC49-82627349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9D20-09BB-4004-AA21-1B173101A638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18407-BFCE-9866-EA81-B6FC53CA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8ED6A-A8C0-36E6-FDAA-BDBE659A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7818-DDAB-2315-FAF7-62D092E0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C0DB8-4F0E-744A-ABB5-0985659F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30163-534A-9C8D-34CE-07E419D9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6368-CF1D-43AA-80BE-1579B4A6CEF3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C414B-0C1A-23BE-0DAF-D9778A74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4E53-A181-602B-F5C2-11A04C61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7EE4-F0CF-0DB2-3DD5-478214BC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500D-5553-8088-C0DE-BE20692F6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90078-C55C-6C4B-1473-BA702094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221BF-1BF1-B371-8D6C-10D95089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6604-101A-47FB-9578-73CDD6614A36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BF3E-72D6-C48C-FFA5-7F85C336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67139-342E-2BC4-6EAC-DF779B04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B14F-45D9-7873-579F-04B11601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4BE48-CE4F-8FD7-7CBC-0EB7B1F7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17C2B-5EA2-720A-B3E8-EE2DD33D1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8D8FA-AD9F-524B-B97B-E23A29136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B036B-1F08-6434-D2E5-EC66434BD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09FD3-BFDF-6E3B-9C7A-D25CEE76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FDD7-4B59-4497-BB41-4470F19EB1D6}" type="datetime1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91AEE-C45C-6A45-2EEC-EE48753A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A926D-2414-AC0E-8725-23177BA4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7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FBBD-74DD-4E70-180F-7761FF7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B4ED7-42B5-B251-96BA-6BA83C91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801C-DCC6-41A0-B2F5-0CFA17C89785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09E95-5A2E-C5AA-A794-D345FCB0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10CDB-F73A-A95A-F665-E4DDFCB1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27F18C-DC98-BEC8-BF6C-24A728A9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978-AF2B-4258-9343-0544EE3729BB}" type="datetime1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77D38-440A-1DDC-AA85-7AB0C9E4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0600-6B2A-6A9D-0773-24A85E56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AD51-17DE-05E2-11A6-3942DA10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225E5-6FAF-C5B5-9A95-CE9CF3A8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65A5A-9BA2-7F34-F443-5642BD8A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A8722-A1A6-707B-509B-ABC5106A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C65-C501-4BCC-9100-8644E4D2DF35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47EAE-CEF1-2E09-CC95-9A8A07E8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58F4-8C6D-03EE-6B19-0872216C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EF0C-1CEE-FE73-F79A-9118F7B9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A1764-2AD1-FBFC-7C66-B3DCCDE88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8CA2-9520-A692-2A08-F646F2951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06C63-4052-BFD7-B51F-258FAC84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C3E6-7C7A-40AC-A403-406334D6EC38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E04FA-EA91-A288-1A2D-80D5CC40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UNITED STATES AIR FORCE   PACIFIC AIR FORCES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06651-8E12-4F5D-AA2D-9F9D9FA8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C4B35-1CC8-9461-53A7-51026E76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90A74-1B9D-4A98-4201-FB10BFD3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5D350-62A8-B858-39C0-105153EC4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8A59C-CEDF-4BF0-A33A-C9D86E402AD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BC10-B047-32D0-A26A-AEC6B4F50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UNITED STATES AIR FORCE   PACIFIC AIR FORCES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279E-A324-6A73-2227-BF27F7D79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A33F92-633E-4B4A-B48B-ACA80C1C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image" Target="../media/image3.png"/><Relationship Id="rId7" Type="http://schemas.openxmlformats.org/officeDocument/2006/relationships/image" Target="../media/image8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nature, outdoor, water&#10;&#10;Description automatically generated">
            <a:extLst>
              <a:ext uri="{FF2B5EF4-FFF2-40B4-BE49-F238E27FC236}">
                <a16:creationId xmlns:a16="http://schemas.microsoft.com/office/drawing/2014/main" id="{C076C751-6D96-FAC7-D82E-5384430B4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36" y="2774746"/>
            <a:ext cx="9618164" cy="133552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BE0AA1-D4F0-B93F-8024-7D64253BEE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766218 h 6858000"/>
              <a:gd name="connsiteX3" fmla="*/ 2563262 w 12192000"/>
              <a:gd name="connsiteY3" fmla="*/ 2766218 h 6858000"/>
              <a:gd name="connsiteX4" fmla="*/ 2563262 w 12192000"/>
              <a:gd name="connsiteY4" fmla="*/ 4091781 h 6858000"/>
              <a:gd name="connsiteX5" fmla="*/ 12192000 w 12192000"/>
              <a:gd name="connsiteY5" fmla="*/ 4091781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766218"/>
                </a:lnTo>
                <a:lnTo>
                  <a:pt x="2563262" y="2766218"/>
                </a:lnTo>
                <a:lnTo>
                  <a:pt x="2563262" y="4091781"/>
                </a:lnTo>
                <a:lnTo>
                  <a:pt x="12192000" y="409178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D3E6B-9918-5128-EFBA-B66791FFC0B3}"/>
              </a:ext>
            </a:extLst>
          </p:cNvPr>
          <p:cNvSpPr txBox="1"/>
          <p:nvPr/>
        </p:nvSpPr>
        <p:spPr>
          <a:xfrm>
            <a:off x="2573836" y="2644170"/>
            <a:ext cx="10136864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700" b="1" dirty="0">
                <a:ln w="12700">
                  <a:solidFill>
                    <a:srgbClr val="FF0000"/>
                  </a:solidFill>
                </a:ln>
                <a:solidFill>
                  <a:schemeClr val="bg2"/>
                </a:solidFill>
                <a:latin typeface="Avenir Next LT Pro" panose="020B0504020202020204" pitchFamily="34" charset="0"/>
              </a:rPr>
              <a:t>A Contractors Guide to Installation Access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UNITED STATES AIR FORCE </a:t>
            </a:r>
            <a:r>
              <a:rPr lang="en-US" sz="2000" b="1" dirty="0">
                <a:solidFill>
                  <a:schemeClr val="tx1"/>
                </a:solidFill>
              </a:rPr>
              <a:t>|</a:t>
            </a:r>
            <a:r>
              <a:rPr lang="en-US" b="1" dirty="0">
                <a:solidFill>
                  <a:schemeClr val="tx1"/>
                </a:solidFill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1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3DF578-06F1-DD1C-AD03-453AB93ADECC}"/>
              </a:ext>
            </a:extLst>
          </p:cNvPr>
          <p:cNvSpPr txBox="1"/>
          <p:nvPr/>
        </p:nvSpPr>
        <p:spPr>
          <a:xfrm>
            <a:off x="5849110" y="4110274"/>
            <a:ext cx="643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Avenir Next LT Pro" panose="020B0504020202020204" pitchFamily="34" charset="0"/>
              </a:rPr>
              <a:t>36th Security Forces Squadron/S5B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01EDF4-E93F-CAC0-8605-FC57F4DD81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D0DA0104-96FF-571C-B7C2-FA50ACAD3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DBC7D2A-9456-04FB-C02D-E42F038B5B8F}"/>
              </a:ext>
            </a:extLst>
          </p:cNvPr>
          <p:cNvSpPr/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863BAB-3A92-A27F-37BB-01A320081508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3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27602-384A-6F57-A497-D65EA8602381}"/>
              </a:ext>
            </a:extLst>
          </p:cNvPr>
          <p:cNvSpPr txBox="1"/>
          <p:nvPr/>
        </p:nvSpPr>
        <p:spPr>
          <a:xfrm>
            <a:off x="5423024" y="1784555"/>
            <a:ext cx="6723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venir Next LT Pro" panose="020B0504020202020204" pitchFamily="34" charset="0"/>
              </a:rPr>
              <a:t>Interstate Identification Index (Triple III) Log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venir Next LT Pro" panose="020B0504020202020204" pitchFamily="34" charset="0"/>
              </a:rPr>
              <a:t>Information must be typed in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Avenir Next LT Pro" panose="020B0504020202020204" pitchFamily="34" charset="0"/>
              </a:rPr>
              <a:t>Step 1.</a:t>
            </a:r>
            <a:r>
              <a:rPr lang="en-US" sz="2400" dirty="0">
                <a:latin typeface="Avenir Next LT Pro" panose="020B0504020202020204" pitchFamily="34" charset="0"/>
              </a:rPr>
              <a:t> Fill out visitor information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Avenir Next LT Pro" panose="020B0504020202020204" pitchFamily="34" charset="0"/>
              </a:rPr>
              <a:t>Step 2.</a:t>
            </a:r>
            <a:r>
              <a:rPr lang="en-US" sz="2400" dirty="0">
                <a:latin typeface="Avenir Next LT Pro" panose="020B0504020202020204" pitchFamily="34" charset="0"/>
              </a:rPr>
              <a:t> Add date of birth in the YYYY-MM-DD format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Avenir Next LT Pro" panose="020B0504020202020204" pitchFamily="34" charset="0"/>
              </a:rPr>
              <a:t>Step 3.</a:t>
            </a:r>
            <a:r>
              <a:rPr lang="en-US" sz="2400" dirty="0">
                <a:latin typeface="Avenir Next LT Pro" panose="020B0504020202020204" pitchFamily="34" charset="0"/>
              </a:rPr>
              <a:t> Add SSN in the XXX-XX-XXXX format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1939881" y="136525"/>
            <a:ext cx="8312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Base Access Request (BAR) Cont.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D7E564F4-E8CD-C4E8-CD51-B2E3EC562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" y="1835143"/>
            <a:ext cx="5200461" cy="3728749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38CFC61-0C84-B38E-4EEA-8E52BD942F8D}"/>
              </a:ext>
            </a:extLst>
          </p:cNvPr>
          <p:cNvSpPr/>
          <p:nvPr/>
        </p:nvSpPr>
        <p:spPr>
          <a:xfrm>
            <a:off x="2395393" y="2594624"/>
            <a:ext cx="330293" cy="28379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07A0FA7-41D9-4758-626B-1386B6D42163}"/>
              </a:ext>
            </a:extLst>
          </p:cNvPr>
          <p:cNvSpPr/>
          <p:nvPr/>
        </p:nvSpPr>
        <p:spPr>
          <a:xfrm>
            <a:off x="3211565" y="2933752"/>
            <a:ext cx="330293" cy="28379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30962AB1-72F1-97C5-4D0A-21BD66B3BCC9}"/>
              </a:ext>
            </a:extLst>
          </p:cNvPr>
          <p:cNvSpPr/>
          <p:nvPr/>
        </p:nvSpPr>
        <p:spPr>
          <a:xfrm>
            <a:off x="4027737" y="2839584"/>
            <a:ext cx="330293" cy="28379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881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1936846" y="136525"/>
            <a:ext cx="8312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Base Access Request (BAR) Cont.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6F8FB-9EE9-69B1-4CB5-16010177576D}"/>
              </a:ext>
            </a:extLst>
          </p:cNvPr>
          <p:cNvSpPr txBox="1"/>
          <p:nvPr/>
        </p:nvSpPr>
        <p:spPr>
          <a:xfrm>
            <a:off x="45108" y="1846903"/>
            <a:ext cx="7982546" cy="297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Base Access Affidavit will be after Triple I (III) Log.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All areas in blue will be filled and completed.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EACH employee that is listed on Triple III Log will need a filled out and completed Base Access Affidavit.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Photocopies of real and valid IDs will be followed by each affidavit. 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5D066A-B535-9687-F868-04B1BC924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654" y="1596585"/>
            <a:ext cx="3583458" cy="46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3289009" y="136525"/>
            <a:ext cx="5607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Base Access List (BAL)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6F8FB-9EE9-69B1-4CB5-16010177576D}"/>
              </a:ext>
            </a:extLst>
          </p:cNvPr>
          <p:cNvSpPr txBox="1"/>
          <p:nvPr/>
        </p:nvSpPr>
        <p:spPr>
          <a:xfrm>
            <a:off x="45108" y="1846903"/>
            <a:ext cx="73244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Base Access List (BAL) is used for short-term contracts that specific squadrons need.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BALs do </a:t>
            </a:r>
            <a:r>
              <a:rPr lang="en-US" sz="2600" b="1" dirty="0">
                <a:latin typeface="Avenir Next LT Pro" panose="020B0504020202020204" pitchFamily="34" charset="0"/>
              </a:rPr>
              <a:t>NOT</a:t>
            </a:r>
            <a:r>
              <a:rPr lang="en-US" sz="2600" dirty="0">
                <a:latin typeface="Avenir Next LT Pro" panose="020B0504020202020204" pitchFamily="34" charset="0"/>
              </a:rPr>
              <a:t> need Coversheets or Triple I (III) Logs as all needed information will be listed on front of BAL as seen here.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Base Access Affidavit will still follow as well as photocopies of real and valid IDs. 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EF816AC-2A2C-83C0-DA64-C8C82FE1D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25" y="1659554"/>
            <a:ext cx="3456826" cy="45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27602-384A-6F57-A497-D65EA8602381}"/>
              </a:ext>
            </a:extLst>
          </p:cNvPr>
          <p:cNvSpPr txBox="1"/>
          <p:nvPr/>
        </p:nvSpPr>
        <p:spPr>
          <a:xfrm>
            <a:off x="525100" y="1644589"/>
            <a:ext cx="111900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Foreign Visitor Request (FVR) are specifically for Foreigners who do not have any U.S. IDs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Company will fill out FVR for the employees.    </a:t>
            </a:r>
          </a:p>
          <a:p>
            <a:pPr lvl="1"/>
            <a:endParaRPr lang="en-US" sz="2600" dirty="0">
              <a:latin typeface="Avenir Next LT Pro" panose="020B0504020202020204" pitchFamily="34" charset="0"/>
            </a:endParaRPr>
          </a:p>
          <a:p>
            <a:pPr lvl="1"/>
            <a:endParaRPr lang="en-US" sz="2600" dirty="0">
              <a:latin typeface="Avenir Next LT Pro" panose="020B05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lvl="1"/>
            <a:endParaRPr lang="en-US" sz="2600" dirty="0">
              <a:latin typeface="Avenir Next LT Pro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2381401" y="136525"/>
            <a:ext cx="74292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Foreign Visitor Request (FVR)</a:t>
            </a:r>
          </a:p>
        </p:txBody>
      </p:sp>
    </p:spTree>
    <p:extLst>
      <p:ext uri="{BB962C8B-B14F-4D97-AF65-F5344CB8AC3E}">
        <p14:creationId xmlns:p14="http://schemas.microsoft.com/office/powerpoint/2010/main" val="18126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1673795" y="136525"/>
            <a:ext cx="883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Foreign Visitor Request (FVR) Con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t.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6F8FB-9EE9-69B1-4CB5-16010177576D}"/>
              </a:ext>
            </a:extLst>
          </p:cNvPr>
          <p:cNvSpPr txBox="1"/>
          <p:nvPr/>
        </p:nvSpPr>
        <p:spPr>
          <a:xfrm>
            <a:off x="144696" y="1506147"/>
            <a:ext cx="77499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u="sng" dirty="0">
                <a:latin typeface="Avenir Next LT Pro" panose="020B0504020202020204" pitchFamily="34" charset="0"/>
              </a:rPr>
              <a:t>Step 1: </a:t>
            </a:r>
            <a:r>
              <a:rPr lang="en-US" sz="2600" dirty="0">
                <a:latin typeface="Avenir Next LT Pro" panose="020B0504020202020204" pitchFamily="34" charset="0"/>
              </a:rPr>
              <a:t>Project Coordinator and Contracting Officer will fill in their own information as listed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u="sng" dirty="0">
                <a:latin typeface="Avenir Next LT Pro" panose="020B0504020202020204" pitchFamily="34" charset="0"/>
              </a:rPr>
              <a:t>Step 2: </a:t>
            </a:r>
            <a:r>
              <a:rPr lang="en-US" sz="2600" dirty="0">
                <a:latin typeface="Avenir Next LT Pro" panose="020B0504020202020204" pitchFamily="34" charset="0"/>
              </a:rPr>
              <a:t>Each visitor’s information will be placed in required areas.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If multiple visitors are foreigners, fill each slot till the fourth visitor BEFORE starting a new FVR sheet.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Ensure it’s in alphabetical order. MUST be typed, </a:t>
            </a:r>
            <a:r>
              <a:rPr lang="en-US" sz="2600" b="1" dirty="0">
                <a:latin typeface="Avenir Next LT Pro" panose="020B0504020202020204" pitchFamily="34" charset="0"/>
              </a:rPr>
              <a:t>NOT</a:t>
            </a:r>
            <a:r>
              <a:rPr lang="en-US" sz="2600" dirty="0">
                <a:latin typeface="Avenir Next LT Pro" panose="020B0504020202020204" pitchFamily="34" charset="0"/>
              </a:rPr>
              <a:t> handwritten.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Proper photocopies must be included such as , Passports, Visas, Labor IDs (H2), 797-A, and updated I-94.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C5C272D4-C218-E9D2-F9B7-68178935A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11" y="1644589"/>
            <a:ext cx="3573522" cy="4525715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CE26A5F3-5EC7-D122-61F9-75BEE1FEA316}"/>
              </a:ext>
            </a:extLst>
          </p:cNvPr>
          <p:cNvSpPr/>
          <p:nvPr/>
        </p:nvSpPr>
        <p:spPr>
          <a:xfrm>
            <a:off x="9690463" y="2659032"/>
            <a:ext cx="330293" cy="28379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310D0DB-7E3C-3398-C9ED-863423D283CD}"/>
              </a:ext>
            </a:extLst>
          </p:cNvPr>
          <p:cNvSpPr/>
          <p:nvPr/>
        </p:nvSpPr>
        <p:spPr>
          <a:xfrm>
            <a:off x="9855609" y="3623647"/>
            <a:ext cx="330293" cy="283799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411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5936525" y="136525"/>
            <a:ext cx="312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80AA0-57AA-526A-3E2B-29194529F47D}"/>
              </a:ext>
            </a:extLst>
          </p:cNvPr>
          <p:cNvSpPr txBox="1"/>
          <p:nvPr/>
        </p:nvSpPr>
        <p:spPr>
          <a:xfrm>
            <a:off x="2913705" y="1228397"/>
            <a:ext cx="63645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assistance during duty hours, call us at 366-5650 (Pass and ID) or 366-5477 (Visitor Control Center). For concerns after hours, please call 362-4638.</a:t>
            </a:r>
          </a:p>
        </p:txBody>
      </p:sp>
    </p:spTree>
    <p:extLst>
      <p:ext uri="{BB962C8B-B14F-4D97-AF65-F5344CB8AC3E}">
        <p14:creationId xmlns:p14="http://schemas.microsoft.com/office/powerpoint/2010/main" val="116413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UNITED STATES AIR FORCE </a:t>
            </a:r>
            <a:r>
              <a:rPr lang="en-US" sz="2000" b="1" dirty="0">
                <a:solidFill>
                  <a:schemeClr val="bg1"/>
                </a:solidFill>
              </a:rPr>
              <a:t>|</a:t>
            </a:r>
            <a:r>
              <a:rPr lang="en-US" b="1" dirty="0">
                <a:solidFill>
                  <a:schemeClr val="bg1"/>
                </a:solidFill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3F92-633E-4B4A-B48B-ACA80C1C039B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A6D760-0AB3-DD4E-5CFB-12CC3950A6BB}"/>
              </a:ext>
            </a:extLst>
          </p:cNvPr>
          <p:cNvSpPr/>
          <p:nvPr/>
        </p:nvSpPr>
        <p:spPr>
          <a:xfrm>
            <a:off x="4784771" y="136525"/>
            <a:ext cx="2616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Overview</a:t>
            </a:r>
            <a:endParaRPr lang="en-US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B9F38-21EB-B830-4B08-924C3ADE53BA}"/>
              </a:ext>
            </a:extLst>
          </p:cNvPr>
          <p:cNvSpPr txBox="1"/>
          <p:nvPr/>
        </p:nvSpPr>
        <p:spPr>
          <a:xfrm>
            <a:off x="425513" y="1928388"/>
            <a:ext cx="11343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Hours of Operation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How to Sponsor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Approved IDs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Use of Contracts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Base Access Request (BAR)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Base Access List (BAL)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Foreign Visitor Request (FVR)</a:t>
            </a:r>
          </a:p>
          <a:p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27602-384A-6F57-A497-D65EA8602381}"/>
              </a:ext>
            </a:extLst>
          </p:cNvPr>
          <p:cNvSpPr txBox="1"/>
          <p:nvPr/>
        </p:nvSpPr>
        <p:spPr>
          <a:xfrm>
            <a:off x="525101" y="1497998"/>
            <a:ext cx="11135762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venir Next LT Pro" panose="020B0504020202020204" pitchFamily="34" charset="0"/>
              </a:rPr>
              <a:t>The Visitor Control Center (Bldg. 14615) is located adjacent to the </a:t>
            </a:r>
            <a:r>
              <a:rPr lang="en-US" sz="2600" dirty="0">
                <a:latin typeface="Avenir Next LT Pro" panose="020B0504020202020204" pitchFamily="34" charset="0"/>
              </a:rPr>
              <a:t>North Gate.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venir Next LT Pro" panose="020B0504020202020204" pitchFamily="34" charset="0"/>
              </a:rPr>
              <a:t>The Pass and ID Office (Bldg. 2403) is located adjacent to the Main Gate.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venir Next LT Pro" panose="020B0504020202020204" pitchFamily="34" charset="0"/>
              </a:rPr>
              <a:t>Pass and ID (366-5650) is where all contracts and requests will be dropped off and processed, as well as where tracking numbers are first given.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Avenir Next LT Pro" panose="020B0504020202020204" pitchFamily="34" charset="0"/>
              </a:rPr>
              <a:t>VCC (366-5477) is where passes will be picked up after contracts or request have been fully processed</a:t>
            </a:r>
          </a:p>
          <a:p>
            <a:endParaRPr lang="en-US" sz="2600" dirty="0">
              <a:latin typeface="Avenir Next LT Pro" panose="020B0504020202020204" pitchFamily="34" charset="0"/>
            </a:endParaRPr>
          </a:p>
          <a:p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r>
              <a:rPr lang="en-US" sz="2600" dirty="0">
                <a:latin typeface="Avenir Next LT Pro" panose="020B0504020202020204" pitchFamily="34" charset="0"/>
              </a:rPr>
              <a:t> </a:t>
            </a:r>
          </a:p>
          <a:p>
            <a:pPr lvl="1"/>
            <a:endParaRPr lang="en-US" sz="2600" dirty="0">
              <a:latin typeface="Avenir Next LT Pro" panose="020B0504020202020204" pitchFamily="34" charset="0"/>
            </a:endParaRPr>
          </a:p>
          <a:p>
            <a:pPr lvl="1"/>
            <a:endParaRPr lang="en-US" sz="2600" dirty="0">
              <a:latin typeface="Avenir Next LT Pro" panose="020B05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  <a:p>
            <a:pPr lvl="1"/>
            <a:endParaRPr lang="en-US" sz="2600" dirty="0">
              <a:latin typeface="Avenir Next LT Pro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3605293" y="136525"/>
            <a:ext cx="4981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Hours of Operation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EEEC728-B76D-1131-1BD4-E157DBAB1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82309"/>
              </p:ext>
            </p:extLst>
          </p:nvPr>
        </p:nvGraphicFramePr>
        <p:xfrm>
          <a:off x="450069" y="2361310"/>
          <a:ext cx="11454823" cy="74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79">
                  <a:extLst>
                    <a:ext uri="{9D8B030D-6E8A-4147-A177-3AD203B41FA5}">
                      <a16:colId xmlns:a16="http://schemas.microsoft.com/office/drawing/2014/main" val="28143192"/>
                    </a:ext>
                  </a:extLst>
                </a:gridCol>
                <a:gridCol w="1239579">
                  <a:extLst>
                    <a:ext uri="{9D8B030D-6E8A-4147-A177-3AD203B41FA5}">
                      <a16:colId xmlns:a16="http://schemas.microsoft.com/office/drawing/2014/main" val="1107132673"/>
                    </a:ext>
                  </a:extLst>
                </a:gridCol>
                <a:gridCol w="1455958">
                  <a:extLst>
                    <a:ext uri="{9D8B030D-6E8A-4147-A177-3AD203B41FA5}">
                      <a16:colId xmlns:a16="http://schemas.microsoft.com/office/drawing/2014/main" val="2934861400"/>
                    </a:ext>
                  </a:extLst>
                </a:gridCol>
                <a:gridCol w="1239579">
                  <a:extLst>
                    <a:ext uri="{9D8B030D-6E8A-4147-A177-3AD203B41FA5}">
                      <a16:colId xmlns:a16="http://schemas.microsoft.com/office/drawing/2014/main" val="3455062838"/>
                    </a:ext>
                  </a:extLst>
                </a:gridCol>
                <a:gridCol w="1239579">
                  <a:extLst>
                    <a:ext uri="{9D8B030D-6E8A-4147-A177-3AD203B41FA5}">
                      <a16:colId xmlns:a16="http://schemas.microsoft.com/office/drawing/2014/main" val="2706457801"/>
                    </a:ext>
                  </a:extLst>
                </a:gridCol>
                <a:gridCol w="4061256">
                  <a:extLst>
                    <a:ext uri="{9D8B030D-6E8A-4147-A177-3AD203B41FA5}">
                      <a16:colId xmlns:a16="http://schemas.microsoft.com/office/drawing/2014/main" val="1794865838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1520660182"/>
                    </a:ext>
                  </a:extLst>
                </a:gridCol>
              </a:tblGrid>
              <a:tr h="322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Wednesday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1985"/>
                  </a:ext>
                </a:extLst>
              </a:tr>
              <a:tr h="3784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0600-1400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0600-1400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0600-1400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0600-1400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0600-1400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0800-1100, 1100-1200 (lunch) 1200-1600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3859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AF8B59C-112A-CB38-13B7-0530FD463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57885"/>
              </p:ext>
            </p:extLst>
          </p:nvPr>
        </p:nvGraphicFramePr>
        <p:xfrm>
          <a:off x="1631292" y="3733516"/>
          <a:ext cx="815521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89">
                  <a:extLst>
                    <a:ext uri="{9D8B030D-6E8A-4147-A177-3AD203B41FA5}">
                      <a16:colId xmlns:a16="http://schemas.microsoft.com/office/drawing/2014/main" val="28143192"/>
                    </a:ext>
                  </a:extLst>
                </a:gridCol>
                <a:gridCol w="1128789">
                  <a:extLst>
                    <a:ext uri="{9D8B030D-6E8A-4147-A177-3AD203B41FA5}">
                      <a16:colId xmlns:a16="http://schemas.microsoft.com/office/drawing/2014/main" val="1107132673"/>
                    </a:ext>
                  </a:extLst>
                </a:gridCol>
                <a:gridCol w="1471020">
                  <a:extLst>
                    <a:ext uri="{9D8B030D-6E8A-4147-A177-3AD203B41FA5}">
                      <a16:colId xmlns:a16="http://schemas.microsoft.com/office/drawing/2014/main" val="2934861400"/>
                    </a:ext>
                  </a:extLst>
                </a:gridCol>
                <a:gridCol w="1166061">
                  <a:extLst>
                    <a:ext uri="{9D8B030D-6E8A-4147-A177-3AD203B41FA5}">
                      <a16:colId xmlns:a16="http://schemas.microsoft.com/office/drawing/2014/main" val="3455062838"/>
                    </a:ext>
                  </a:extLst>
                </a:gridCol>
                <a:gridCol w="1128789">
                  <a:extLst>
                    <a:ext uri="{9D8B030D-6E8A-4147-A177-3AD203B41FA5}">
                      <a16:colId xmlns:a16="http://schemas.microsoft.com/office/drawing/2014/main" val="2706457801"/>
                    </a:ext>
                  </a:extLst>
                </a:gridCol>
                <a:gridCol w="1142343">
                  <a:extLst>
                    <a:ext uri="{9D8B030D-6E8A-4147-A177-3AD203B41FA5}">
                      <a16:colId xmlns:a16="http://schemas.microsoft.com/office/drawing/2014/main" val="1794865838"/>
                    </a:ext>
                  </a:extLst>
                </a:gridCol>
                <a:gridCol w="989423">
                  <a:extLst>
                    <a:ext uri="{9D8B030D-6E8A-4147-A177-3AD203B41FA5}">
                      <a16:colId xmlns:a16="http://schemas.microsoft.com/office/drawing/2014/main" val="1520660182"/>
                    </a:ext>
                  </a:extLst>
                </a:gridCol>
              </a:tblGrid>
              <a:tr h="3282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Wednesday 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71985"/>
                  </a:ext>
                </a:extLst>
              </a:tr>
              <a:tr h="3282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0800-1600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0800-1600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0800-1600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0800-1600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0800-1600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38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4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2025203" y="136525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How to Sponsor Guests On 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82524-6D60-5BC7-FE28-6C330DF10FBD}"/>
              </a:ext>
            </a:extLst>
          </p:cNvPr>
          <p:cNvSpPr txBox="1"/>
          <p:nvPr/>
        </p:nvSpPr>
        <p:spPr>
          <a:xfrm>
            <a:off x="425513" y="1928388"/>
            <a:ext cx="71975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Procced to the VCC (North gate) with sponsor and all visiting guest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Ensure sponsor is present with their CAC card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Guest will have Real ID and SSN ready to go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NOTE: We recommend sponsor’s use the provided QR Code to get a head start for their visitors. Also, all forms can be found on the QR Code’s 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780388C9-6FEA-9F45-5DC7-940A4F29E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55" y="2263063"/>
            <a:ext cx="2849415" cy="33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AD180247-265E-2792-D4C2-0CD6D0580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70" y="2239139"/>
            <a:ext cx="2676525" cy="347812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4288301" y="136525"/>
            <a:ext cx="3615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Approved IDs</a:t>
            </a:r>
          </a:p>
        </p:txBody>
      </p:sp>
      <p:pic>
        <p:nvPicPr>
          <p:cNvPr id="9" name="Picture 8" descr="A close-up of a note&#10;&#10;Description automatically generated with medium confidence">
            <a:extLst>
              <a:ext uri="{FF2B5EF4-FFF2-40B4-BE49-F238E27FC236}">
                <a16:creationId xmlns:a16="http://schemas.microsoft.com/office/drawing/2014/main" id="{7ACA68CB-071D-AA75-4638-EA3EA7479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6" y="2433358"/>
            <a:ext cx="2686050" cy="1704975"/>
          </a:xfrm>
          <a:prstGeom prst="rect">
            <a:avLst/>
          </a:prstGeom>
        </p:spPr>
      </p:pic>
      <p:pic>
        <p:nvPicPr>
          <p:cNvPr id="1030" name="Picture 6" descr="Blog - REAL ID: Your FAQs answered">
            <a:extLst>
              <a:ext uri="{FF2B5EF4-FFF2-40B4-BE49-F238E27FC236}">
                <a16:creationId xmlns:a16="http://schemas.microsoft.com/office/drawing/2014/main" id="{BE75E34B-F32B-C6D1-2315-5545067B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7" y="387856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91ADBE5C-72A8-4DA7-C93D-5B827EF14F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59" y="2519032"/>
            <a:ext cx="1809750" cy="2524125"/>
          </a:xfrm>
          <a:prstGeom prst="rect">
            <a:avLst/>
          </a:prstGeom>
        </p:spPr>
      </p:pic>
      <p:pic>
        <p:nvPicPr>
          <p:cNvPr id="11" name="Picture 10" descr="A close-up of a currency note&#10;&#10;Description automatically generated with low confidence">
            <a:extLst>
              <a:ext uri="{FF2B5EF4-FFF2-40B4-BE49-F238E27FC236}">
                <a16:creationId xmlns:a16="http://schemas.microsoft.com/office/drawing/2014/main" id="{3F82B717-881A-F4AF-C855-77770FAF2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53" y="4255896"/>
            <a:ext cx="2686050" cy="1695450"/>
          </a:xfrm>
          <a:prstGeom prst="rect">
            <a:avLst/>
          </a:prstGeom>
        </p:spPr>
      </p:pic>
      <p:pic>
        <p:nvPicPr>
          <p:cNvPr id="19" name="Picture 18" descr="A child's face on a paper&#10;&#10;Description automatically generated with low confidence">
            <a:extLst>
              <a:ext uri="{FF2B5EF4-FFF2-40B4-BE49-F238E27FC236}">
                <a16:creationId xmlns:a16="http://schemas.microsoft.com/office/drawing/2014/main" id="{8A66F06A-1830-AF40-B911-8D72469CAB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4286250"/>
            <a:ext cx="2695575" cy="16954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3716F49-C4FE-B052-2743-E7FF01CB5F19}"/>
              </a:ext>
            </a:extLst>
          </p:cNvPr>
          <p:cNvSpPr/>
          <p:nvPr/>
        </p:nvSpPr>
        <p:spPr>
          <a:xfrm>
            <a:off x="128788" y="1940915"/>
            <a:ext cx="282921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 IDs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EC36A3-DE58-7B37-172C-B97FBF247E04}"/>
              </a:ext>
            </a:extLst>
          </p:cNvPr>
          <p:cNvSpPr/>
          <p:nvPr/>
        </p:nvSpPr>
        <p:spPr>
          <a:xfrm>
            <a:off x="3153643" y="1650051"/>
            <a:ext cx="460449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U.S., FSM, Marshal Islands, and Palau Passports</a:t>
            </a:r>
            <a:endParaRPr lang="en-U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0EFD1E-3882-61D4-93A6-CFF9D143F8F1}"/>
              </a:ext>
            </a:extLst>
          </p:cNvPr>
          <p:cNvSpPr/>
          <p:nvPr/>
        </p:nvSpPr>
        <p:spPr>
          <a:xfrm>
            <a:off x="7324285" y="1323160"/>
            <a:ext cx="348250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Drivers Licenses with a Birth Certificate</a:t>
            </a:r>
          </a:p>
        </p:txBody>
      </p:sp>
    </p:spTree>
    <p:extLst>
      <p:ext uri="{BB962C8B-B14F-4D97-AF65-F5344CB8AC3E}">
        <p14:creationId xmlns:p14="http://schemas.microsoft.com/office/powerpoint/2010/main" val="407574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2922572" y="136525"/>
            <a:ext cx="6346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Approved IDs Continued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716F49-C4FE-B052-2743-E7FF01CB5F19}"/>
              </a:ext>
            </a:extLst>
          </p:cNvPr>
          <p:cNvSpPr/>
          <p:nvPr/>
        </p:nvSpPr>
        <p:spPr>
          <a:xfrm>
            <a:off x="537062" y="1768435"/>
            <a:ext cx="282921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Card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EC36A3-DE58-7B37-172C-B97FBF247E04}"/>
              </a:ext>
            </a:extLst>
          </p:cNvPr>
          <p:cNvSpPr/>
          <p:nvPr/>
        </p:nvSpPr>
        <p:spPr>
          <a:xfrm>
            <a:off x="8330051" y="1692988"/>
            <a:ext cx="3816841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Naturalization Certificate</a:t>
            </a:r>
          </a:p>
        </p:txBody>
      </p:sp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A7B38F46-CCBC-148F-9273-04B494958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1" y="2265343"/>
            <a:ext cx="3059861" cy="1924577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FDE3965F-E063-2C2B-5117-E951917DF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27" y="2233830"/>
            <a:ext cx="3560087" cy="2775186"/>
          </a:xfrm>
          <a:prstGeom prst="rect">
            <a:avLst/>
          </a:prstGeom>
        </p:spPr>
      </p:pic>
      <p:pic>
        <p:nvPicPr>
          <p:cNvPr id="34" name="Picture 3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5B12109-C4D3-5E65-AA82-FD59C2322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" y="4221846"/>
            <a:ext cx="3059861" cy="1942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7F458-3EBA-4BD5-6BD9-B476BBE0330E}"/>
              </a:ext>
            </a:extLst>
          </p:cNvPr>
          <p:cNvSpPr txBox="1"/>
          <p:nvPr/>
        </p:nvSpPr>
        <p:spPr>
          <a:xfrm>
            <a:off x="4717750" y="1591054"/>
            <a:ext cx="3728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Authorization Card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758455F5-940A-6553-806C-763563A6C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06" y="2483606"/>
            <a:ext cx="3625616" cy="23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1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3907574" y="136525"/>
            <a:ext cx="4370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Use of Contracts 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82524-6D60-5BC7-FE28-6C330DF10FBD}"/>
              </a:ext>
            </a:extLst>
          </p:cNvPr>
          <p:cNvSpPr txBox="1"/>
          <p:nvPr/>
        </p:nvSpPr>
        <p:spPr>
          <a:xfrm>
            <a:off x="425513" y="1623835"/>
            <a:ext cx="1092828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Contracts are used by companies or squadrons to gain access to AAFB for work related reasons.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Paperwork will be completed by company or squadron and hand delivered to the Pass and ID Office (Bldg. 2403)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Tracking numbers will be provided once paperwork is accepted.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Contracts cannot exceed 1 year.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Any approving  official signing off on any contract </a:t>
            </a:r>
            <a:r>
              <a:rPr lang="en-US" sz="2600" b="1" u="sng" dirty="0">
                <a:latin typeface="Avenir Next LT Pro" panose="020B0504020202020204" pitchFamily="34" charset="0"/>
              </a:rPr>
              <a:t>MUST</a:t>
            </a:r>
            <a:r>
              <a:rPr lang="en-US" sz="2600" dirty="0">
                <a:latin typeface="Avenir Next LT Pro" panose="020B0504020202020204" pitchFamily="34" charset="0"/>
              </a:rPr>
              <a:t> be on an Authorized Signature List. </a:t>
            </a:r>
            <a:r>
              <a:rPr lang="en-US" sz="2600" b="1" dirty="0">
                <a:latin typeface="Avenir Next LT Pro" panose="020B0504020202020204" pitchFamily="34" charset="0"/>
              </a:rPr>
              <a:t>(If wet signed, must have DoD ID#)</a:t>
            </a:r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Allow </a:t>
            </a:r>
            <a:r>
              <a:rPr lang="en-US" sz="2600" b="1" dirty="0">
                <a:latin typeface="Avenir Next LT Pro" panose="020B0504020202020204" pitchFamily="34" charset="0"/>
              </a:rPr>
              <a:t>5-7 business days </a:t>
            </a:r>
            <a:r>
              <a:rPr lang="en-US" sz="2600" dirty="0">
                <a:latin typeface="Avenir Next LT Pro" panose="020B0504020202020204" pitchFamily="34" charset="0"/>
              </a:rPr>
              <a:t>for contract processing. Contact Pass and ID office </a:t>
            </a:r>
            <a:r>
              <a:rPr lang="en-US" sz="2600" b="1" dirty="0">
                <a:latin typeface="Avenir Next LT Pro" panose="020B0504020202020204" pitchFamily="34" charset="0"/>
              </a:rPr>
              <a:t>WITH</a:t>
            </a:r>
            <a:r>
              <a:rPr lang="en-US" sz="2600" dirty="0">
                <a:latin typeface="Avenir Next LT Pro" panose="020B0504020202020204" pitchFamily="34" charset="0"/>
              </a:rPr>
              <a:t> tracking number to see if passes are processed and ready for pick up.</a:t>
            </a:r>
          </a:p>
        </p:txBody>
      </p:sp>
    </p:spTree>
    <p:extLst>
      <p:ext uri="{BB962C8B-B14F-4D97-AF65-F5344CB8AC3E}">
        <p14:creationId xmlns:p14="http://schemas.microsoft.com/office/powerpoint/2010/main" val="91910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2666179" y="136525"/>
            <a:ext cx="6853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Base Access Request (BAR)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6F8FB-9EE9-69B1-4CB5-16010177576D}"/>
              </a:ext>
            </a:extLst>
          </p:cNvPr>
          <p:cNvSpPr txBox="1"/>
          <p:nvPr/>
        </p:nvSpPr>
        <p:spPr>
          <a:xfrm>
            <a:off x="425513" y="1928389"/>
            <a:ext cx="112625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Base Access Request (BAR) will be the main way companies can get employees onto base.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It includes a Coversheet, Interstate Identification Index (Triple III) Log , and a Base Access Affidavit.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After all paperwork is completed, each Base Access Affidavit will be followed by photocopies of valid and accepted IDs. </a:t>
            </a:r>
          </a:p>
          <a:p>
            <a:endParaRPr lang="en-US" sz="2600" dirty="0">
              <a:latin typeface="Avenir Next LT Pro" panose="020B05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9FD2909-7C8A-A1A1-4311-67E020E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137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STATES AIR FORCE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PACIFIC AIR FORCES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BCD00E8-C8AD-BFB8-CA55-E33908FC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33F92-633E-4B4A-B48B-ACA80C1C0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5901F-BE20-B6A5-F6C9-A9E3648F84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" y="74928"/>
            <a:ext cx="1586184" cy="1569661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C9D77E-0845-1B30-4E95-BEC808CD65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08" y="74928"/>
            <a:ext cx="1586184" cy="1569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33D88-2EB4-A60E-8392-F5D0917BB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1105" y="1140737"/>
            <a:ext cx="876375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C828D-6DCE-EC48-0E83-CF6F69AD456B}"/>
              </a:ext>
            </a:extLst>
          </p:cNvPr>
          <p:cNvSpPr/>
          <p:nvPr/>
        </p:nvSpPr>
        <p:spPr>
          <a:xfrm>
            <a:off x="45108" y="6261351"/>
            <a:ext cx="12101784" cy="90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5D185-965F-9094-7E0E-B1B0563924E5}"/>
              </a:ext>
            </a:extLst>
          </p:cNvPr>
          <p:cNvSpPr/>
          <p:nvPr/>
        </p:nvSpPr>
        <p:spPr>
          <a:xfrm>
            <a:off x="1936846" y="136525"/>
            <a:ext cx="8312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Base Access Request (BAR) Cont.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6F8FB-9EE9-69B1-4CB5-16010177576D}"/>
              </a:ext>
            </a:extLst>
          </p:cNvPr>
          <p:cNvSpPr txBox="1"/>
          <p:nvPr/>
        </p:nvSpPr>
        <p:spPr>
          <a:xfrm>
            <a:off x="45108" y="1846904"/>
            <a:ext cx="7740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Coversheet will be the first page of any BAR.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This will include all important information including dates, times, contact information, and verified signatures.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dirty="0">
                <a:latin typeface="Avenir Next LT Pro" panose="020B0504020202020204" pitchFamily="34" charset="0"/>
              </a:rPr>
              <a:t>An important thing to note is that times cannot conflict with each other. 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78FDCB70-9FB1-3062-B749-990388223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74" y="1644589"/>
            <a:ext cx="3806875" cy="46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6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971</Words>
  <Application>Microsoft Office PowerPoint</Application>
  <PresentationFormat>Widescreen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Avenir Next LT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TONGOHAN, RICHARD M JR TSgt USAF PACAF 36 SFS/S3</dc:creator>
  <cp:lastModifiedBy>TONGOHAN, RICHARD M JR TSgt USAF PACAF 36 SFS/S5</cp:lastModifiedBy>
  <cp:revision>10</cp:revision>
  <dcterms:created xsi:type="dcterms:W3CDTF">2024-08-06T20:55:42Z</dcterms:created>
  <dcterms:modified xsi:type="dcterms:W3CDTF">2024-10-01T23:32:04Z</dcterms:modified>
</cp:coreProperties>
</file>