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60" r:id="rId2"/>
    <p:sldId id="466" r:id="rId3"/>
    <p:sldId id="490" r:id="rId4"/>
    <p:sldId id="474" r:id="rId5"/>
    <p:sldId id="488" r:id="rId6"/>
    <p:sldId id="487" r:id="rId7"/>
    <p:sldId id="479" r:id="rId8"/>
    <p:sldId id="486" r:id="rId9"/>
    <p:sldId id="491" r:id="rId10"/>
    <p:sldId id="485" r:id="rId11"/>
    <p:sldId id="483" r:id="rId12"/>
    <p:sldId id="480" r:id="rId13"/>
    <p:sldId id="4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3" d="100"/>
          <a:sy n="103" d="100"/>
        </p:scale>
        <p:origin x="9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GOHAN, RICHARD M JR TSgt USAF PACAF 36 SFS/S5" userId="56c5ee5c-f121-4529-a4f8-24837aa7fb07" providerId="ADAL" clId="{4AEB5072-7FC8-430D-9891-A3F9C44CD8DD}"/>
    <pc:docChg chg="custSel modSld">
      <pc:chgData name="TONGOHAN, RICHARD M JR TSgt USAF PACAF 36 SFS/S5" userId="56c5ee5c-f121-4529-a4f8-24837aa7fb07" providerId="ADAL" clId="{4AEB5072-7FC8-430D-9891-A3F9C44CD8DD}" dt="2024-10-01T23:12:03.601" v="305" actId="20577"/>
      <pc:docMkLst>
        <pc:docMk/>
      </pc:docMkLst>
      <pc:sldChg chg="modSp mod">
        <pc:chgData name="TONGOHAN, RICHARD M JR TSgt USAF PACAF 36 SFS/S5" userId="56c5ee5c-f121-4529-a4f8-24837aa7fb07" providerId="ADAL" clId="{4AEB5072-7FC8-430D-9891-A3F9C44CD8DD}" dt="2024-10-01T23:04:43.213" v="1"/>
        <pc:sldMkLst>
          <pc:docMk/>
          <pc:sldMk cId="919104915" sldId="474"/>
        </pc:sldMkLst>
        <pc:spChg chg="mod">
          <ac:chgData name="TONGOHAN, RICHARD M JR TSgt USAF PACAF 36 SFS/S5" userId="56c5ee5c-f121-4529-a4f8-24837aa7fb07" providerId="ADAL" clId="{4AEB5072-7FC8-430D-9891-A3F9C44CD8DD}" dt="2024-10-01T23:04:43.213" v="1"/>
          <ac:spMkLst>
            <pc:docMk/>
            <pc:sldMk cId="919104915" sldId="474"/>
            <ac:spMk id="8" creationId="{92E82524-6D60-5BC7-FE28-6C330DF10FBD}"/>
          </ac:spMkLst>
        </pc:spChg>
      </pc:sldChg>
      <pc:sldChg chg="modSp mod">
        <pc:chgData name="TONGOHAN, RICHARD M JR TSgt USAF PACAF 36 SFS/S5" userId="56c5ee5c-f121-4529-a4f8-24837aa7fb07" providerId="ADAL" clId="{4AEB5072-7FC8-430D-9891-A3F9C44CD8DD}" dt="2024-10-01T23:07:38.893" v="2" actId="113"/>
        <pc:sldMkLst>
          <pc:docMk/>
          <pc:sldMk cId="1273616934" sldId="485"/>
        </pc:sldMkLst>
        <pc:spChg chg="mod">
          <ac:chgData name="TONGOHAN, RICHARD M JR TSgt USAF PACAF 36 SFS/S5" userId="56c5ee5c-f121-4529-a4f8-24837aa7fb07" providerId="ADAL" clId="{4AEB5072-7FC8-430D-9891-A3F9C44CD8DD}" dt="2024-10-01T23:07:38.893" v="2" actId="113"/>
          <ac:spMkLst>
            <pc:docMk/>
            <pc:sldMk cId="1273616934" sldId="485"/>
            <ac:spMk id="2" creationId="{92727602-384A-6F57-A497-D65EA8602381}"/>
          </ac:spMkLst>
        </pc:spChg>
      </pc:sldChg>
      <pc:sldChg chg="modSp mod">
        <pc:chgData name="TONGOHAN, RICHARD M JR TSgt USAF PACAF 36 SFS/S5" userId="56c5ee5c-f121-4529-a4f8-24837aa7fb07" providerId="ADAL" clId="{4AEB5072-7FC8-430D-9891-A3F9C44CD8DD}" dt="2024-10-01T23:12:03.601" v="305" actId="20577"/>
        <pc:sldMkLst>
          <pc:docMk/>
          <pc:sldMk cId="2524672020" sldId="492"/>
        </pc:sldMkLst>
        <pc:spChg chg="mod">
          <ac:chgData name="TONGOHAN, RICHARD M JR TSgt USAF PACAF 36 SFS/S5" userId="56c5ee5c-f121-4529-a4f8-24837aa7fb07" providerId="ADAL" clId="{4AEB5072-7FC8-430D-9891-A3F9C44CD8DD}" dt="2024-10-01T23:12:03.601" v="305" actId="20577"/>
          <ac:spMkLst>
            <pc:docMk/>
            <pc:sldMk cId="2524672020" sldId="492"/>
            <ac:spMk id="8" creationId="{16A80AA0-57AA-526A-3E2B-29194529F4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6873F-C88D-417D-FAD3-DD2EA65176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1E04E6-ED52-AACA-F6D0-493047E2CE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A153F7-D089-42F6-8410-6AC007FF4F3B}" type="datetimeFigureOut">
              <a:rPr lang="en-US" smtClean="0"/>
              <a:t>10/2/2024</a:t>
            </a:fld>
            <a:endParaRPr lang="en-US"/>
          </a:p>
        </p:txBody>
      </p:sp>
      <p:sp>
        <p:nvSpPr>
          <p:cNvPr id="4" name="Footer Placeholder 3">
            <a:extLst>
              <a:ext uri="{FF2B5EF4-FFF2-40B4-BE49-F238E27FC236}">
                <a16:creationId xmlns:a16="http://schemas.microsoft.com/office/drawing/2014/main" id="{B6DAC606-7DD1-23F0-0867-6510C242BC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1348FF-62BE-9BBA-25E8-2EA63355EC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36DF03-7FC7-4003-BBCE-87BC79264A47}" type="slidenum">
              <a:rPr lang="en-US" smtClean="0"/>
              <a:t>‹#›</a:t>
            </a:fld>
            <a:endParaRPr lang="en-US"/>
          </a:p>
        </p:txBody>
      </p:sp>
    </p:spTree>
    <p:extLst>
      <p:ext uri="{BB962C8B-B14F-4D97-AF65-F5344CB8AC3E}">
        <p14:creationId xmlns:p14="http://schemas.microsoft.com/office/powerpoint/2010/main" val="5647866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DE838-B714-4D17-9072-08BC6E867C53}"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1CA85-70F2-43A4-8AAB-E8D4584DEC73}" type="slidenum">
              <a:rPr lang="en-US" smtClean="0"/>
              <a:t>‹#›</a:t>
            </a:fld>
            <a:endParaRPr lang="en-US"/>
          </a:p>
        </p:txBody>
      </p:sp>
    </p:spTree>
    <p:extLst>
      <p:ext uri="{BB962C8B-B14F-4D97-AF65-F5344CB8AC3E}">
        <p14:creationId xmlns:p14="http://schemas.microsoft.com/office/powerpoint/2010/main" val="36137610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9937-3E90-8C95-3D2D-E7D076EDE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9A112-A258-FD13-EE8F-A6F68AAD9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F17A2F-30B3-0977-5C71-DE7C52A488F9}"/>
              </a:ext>
            </a:extLst>
          </p:cNvPr>
          <p:cNvSpPr>
            <a:spLocks noGrp="1"/>
          </p:cNvSpPr>
          <p:nvPr>
            <p:ph type="dt" sz="half" idx="10"/>
          </p:nvPr>
        </p:nvSpPr>
        <p:spPr/>
        <p:txBody>
          <a:bodyPr/>
          <a:lstStyle/>
          <a:p>
            <a:fld id="{942297E4-31FD-45B6-BABC-F5760BBEF35E}" type="datetime1">
              <a:rPr lang="en-US" smtClean="0"/>
              <a:t>10/2/2024</a:t>
            </a:fld>
            <a:endParaRPr lang="en-US"/>
          </a:p>
        </p:txBody>
      </p:sp>
      <p:sp>
        <p:nvSpPr>
          <p:cNvPr id="5" name="Footer Placeholder 4">
            <a:extLst>
              <a:ext uri="{FF2B5EF4-FFF2-40B4-BE49-F238E27FC236}">
                <a16:creationId xmlns:a16="http://schemas.microsoft.com/office/drawing/2014/main" id="{09080B7C-700B-D0DA-9050-112B7C80CF9F}"/>
              </a:ext>
            </a:extLst>
          </p:cNvPr>
          <p:cNvSpPr>
            <a:spLocks noGrp="1"/>
          </p:cNvSpPr>
          <p:nvPr>
            <p:ph type="ftr" sz="quarter" idx="11"/>
          </p:nvPr>
        </p:nvSpPr>
        <p:spPr/>
        <p:txBody>
          <a:bodyPr/>
          <a:lstStyle/>
          <a:p>
            <a:r>
              <a:rPr lang="en-US"/>
              <a:t>UNITED STATES AIR FORCE   PACIFIC AIR FORCES</a:t>
            </a:r>
          </a:p>
        </p:txBody>
      </p:sp>
      <p:sp>
        <p:nvSpPr>
          <p:cNvPr id="6" name="Slide Number Placeholder 5">
            <a:extLst>
              <a:ext uri="{FF2B5EF4-FFF2-40B4-BE49-F238E27FC236}">
                <a16:creationId xmlns:a16="http://schemas.microsoft.com/office/drawing/2014/main" id="{B80F830C-89B1-6FC9-334C-5786F9F97C2D}"/>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309993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2DF91-9A06-95A3-BF20-37517A301D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AC5B4B-8CCC-5A7A-DF19-6AE51AE11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3F040-F42B-D2A4-DC25-0F1B210B0E6A}"/>
              </a:ext>
            </a:extLst>
          </p:cNvPr>
          <p:cNvSpPr>
            <a:spLocks noGrp="1"/>
          </p:cNvSpPr>
          <p:nvPr>
            <p:ph type="dt" sz="half" idx="10"/>
          </p:nvPr>
        </p:nvSpPr>
        <p:spPr/>
        <p:txBody>
          <a:bodyPr/>
          <a:lstStyle/>
          <a:p>
            <a:fld id="{04D2F736-C7F9-49C4-98DD-4D0C9CAA6B2C}" type="datetime1">
              <a:rPr lang="en-US" smtClean="0"/>
              <a:t>10/2/2024</a:t>
            </a:fld>
            <a:endParaRPr lang="en-US"/>
          </a:p>
        </p:txBody>
      </p:sp>
      <p:sp>
        <p:nvSpPr>
          <p:cNvPr id="5" name="Footer Placeholder 4">
            <a:extLst>
              <a:ext uri="{FF2B5EF4-FFF2-40B4-BE49-F238E27FC236}">
                <a16:creationId xmlns:a16="http://schemas.microsoft.com/office/drawing/2014/main" id="{1C8C27D0-DE11-5454-1CFF-8CE9C21FE1DE}"/>
              </a:ext>
            </a:extLst>
          </p:cNvPr>
          <p:cNvSpPr>
            <a:spLocks noGrp="1"/>
          </p:cNvSpPr>
          <p:nvPr>
            <p:ph type="ftr" sz="quarter" idx="11"/>
          </p:nvPr>
        </p:nvSpPr>
        <p:spPr/>
        <p:txBody>
          <a:bodyPr/>
          <a:lstStyle/>
          <a:p>
            <a:r>
              <a:rPr lang="en-US"/>
              <a:t>UNITED STATES AIR FORCE   PACIFIC AIR FORCES</a:t>
            </a:r>
          </a:p>
        </p:txBody>
      </p:sp>
      <p:sp>
        <p:nvSpPr>
          <p:cNvPr id="6" name="Slide Number Placeholder 5">
            <a:extLst>
              <a:ext uri="{FF2B5EF4-FFF2-40B4-BE49-F238E27FC236}">
                <a16:creationId xmlns:a16="http://schemas.microsoft.com/office/drawing/2014/main" id="{B0DB76A2-AD2E-734C-5984-C92BE4A748F5}"/>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113314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42D31-8164-1211-C4F4-FB2C9197E6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6662C0-E6F0-6F93-11FC-B84063BA2C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CBA11-179D-362B-E8A3-797B1DD9AE76}"/>
              </a:ext>
            </a:extLst>
          </p:cNvPr>
          <p:cNvSpPr>
            <a:spLocks noGrp="1"/>
          </p:cNvSpPr>
          <p:nvPr>
            <p:ph type="dt" sz="half" idx="10"/>
          </p:nvPr>
        </p:nvSpPr>
        <p:spPr/>
        <p:txBody>
          <a:bodyPr/>
          <a:lstStyle/>
          <a:p>
            <a:fld id="{63171D40-337D-4EC1-9D7D-FA815431FF05}" type="datetime1">
              <a:rPr lang="en-US" smtClean="0"/>
              <a:t>10/2/2024</a:t>
            </a:fld>
            <a:endParaRPr lang="en-US"/>
          </a:p>
        </p:txBody>
      </p:sp>
      <p:sp>
        <p:nvSpPr>
          <p:cNvPr id="5" name="Footer Placeholder 4">
            <a:extLst>
              <a:ext uri="{FF2B5EF4-FFF2-40B4-BE49-F238E27FC236}">
                <a16:creationId xmlns:a16="http://schemas.microsoft.com/office/drawing/2014/main" id="{6A80BA98-B137-1792-F742-534B8932ED58}"/>
              </a:ext>
            </a:extLst>
          </p:cNvPr>
          <p:cNvSpPr>
            <a:spLocks noGrp="1"/>
          </p:cNvSpPr>
          <p:nvPr>
            <p:ph type="ftr" sz="quarter" idx="11"/>
          </p:nvPr>
        </p:nvSpPr>
        <p:spPr/>
        <p:txBody>
          <a:bodyPr/>
          <a:lstStyle/>
          <a:p>
            <a:r>
              <a:rPr lang="en-US"/>
              <a:t>UNITED STATES AIR FORCE   PACIFIC AIR FORCES</a:t>
            </a:r>
          </a:p>
        </p:txBody>
      </p:sp>
      <p:sp>
        <p:nvSpPr>
          <p:cNvPr id="6" name="Slide Number Placeholder 5">
            <a:extLst>
              <a:ext uri="{FF2B5EF4-FFF2-40B4-BE49-F238E27FC236}">
                <a16:creationId xmlns:a16="http://schemas.microsoft.com/office/drawing/2014/main" id="{CC786E2F-11E8-1FC0-9899-9812B69743BF}"/>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18635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500C-C24A-4AE8-EE88-CACB07EE9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DEA58-E98A-1A3C-3ED0-43AD06D72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58E0A-80E8-DFB3-FC49-826273491EEA}"/>
              </a:ext>
            </a:extLst>
          </p:cNvPr>
          <p:cNvSpPr>
            <a:spLocks noGrp="1"/>
          </p:cNvSpPr>
          <p:nvPr>
            <p:ph type="dt" sz="half" idx="10"/>
          </p:nvPr>
        </p:nvSpPr>
        <p:spPr/>
        <p:txBody>
          <a:bodyPr/>
          <a:lstStyle/>
          <a:p>
            <a:fld id="{9D259D20-09BB-4004-AA21-1B173101A638}" type="datetime1">
              <a:rPr lang="en-US" smtClean="0"/>
              <a:t>10/2/2024</a:t>
            </a:fld>
            <a:endParaRPr lang="en-US"/>
          </a:p>
        </p:txBody>
      </p:sp>
      <p:sp>
        <p:nvSpPr>
          <p:cNvPr id="5" name="Footer Placeholder 4">
            <a:extLst>
              <a:ext uri="{FF2B5EF4-FFF2-40B4-BE49-F238E27FC236}">
                <a16:creationId xmlns:a16="http://schemas.microsoft.com/office/drawing/2014/main" id="{34718407-BFCE-9866-EA81-B6FC53CA0520}"/>
              </a:ext>
            </a:extLst>
          </p:cNvPr>
          <p:cNvSpPr>
            <a:spLocks noGrp="1"/>
          </p:cNvSpPr>
          <p:nvPr>
            <p:ph type="ftr" sz="quarter" idx="11"/>
          </p:nvPr>
        </p:nvSpPr>
        <p:spPr/>
        <p:txBody>
          <a:bodyPr/>
          <a:lstStyle/>
          <a:p>
            <a:r>
              <a:rPr lang="en-US"/>
              <a:t>UNITED STATES AIR FORCE   PACIFIC AIR FORCES</a:t>
            </a:r>
          </a:p>
        </p:txBody>
      </p:sp>
      <p:sp>
        <p:nvSpPr>
          <p:cNvPr id="6" name="Slide Number Placeholder 5">
            <a:extLst>
              <a:ext uri="{FF2B5EF4-FFF2-40B4-BE49-F238E27FC236}">
                <a16:creationId xmlns:a16="http://schemas.microsoft.com/office/drawing/2014/main" id="{D858ED6A-A8C0-36E6-FDAA-BDBE659A7AD6}"/>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393065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7818-DDAB-2315-FAF7-62D092E03C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DC0DB8-4F0E-744A-ABB5-0985659F2F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0163-534A-9C8D-34CE-07E419D939E4}"/>
              </a:ext>
            </a:extLst>
          </p:cNvPr>
          <p:cNvSpPr>
            <a:spLocks noGrp="1"/>
          </p:cNvSpPr>
          <p:nvPr>
            <p:ph type="dt" sz="half" idx="10"/>
          </p:nvPr>
        </p:nvSpPr>
        <p:spPr/>
        <p:txBody>
          <a:bodyPr/>
          <a:lstStyle/>
          <a:p>
            <a:fld id="{768B6368-CF1D-43AA-80BE-1579B4A6CEF3}" type="datetime1">
              <a:rPr lang="en-US" smtClean="0"/>
              <a:t>10/2/2024</a:t>
            </a:fld>
            <a:endParaRPr lang="en-US"/>
          </a:p>
        </p:txBody>
      </p:sp>
      <p:sp>
        <p:nvSpPr>
          <p:cNvPr id="5" name="Footer Placeholder 4">
            <a:extLst>
              <a:ext uri="{FF2B5EF4-FFF2-40B4-BE49-F238E27FC236}">
                <a16:creationId xmlns:a16="http://schemas.microsoft.com/office/drawing/2014/main" id="{DECC414B-0C1A-23BE-0DAF-D9778A74B742}"/>
              </a:ext>
            </a:extLst>
          </p:cNvPr>
          <p:cNvSpPr>
            <a:spLocks noGrp="1"/>
          </p:cNvSpPr>
          <p:nvPr>
            <p:ph type="ftr" sz="quarter" idx="11"/>
          </p:nvPr>
        </p:nvSpPr>
        <p:spPr/>
        <p:txBody>
          <a:bodyPr/>
          <a:lstStyle/>
          <a:p>
            <a:r>
              <a:rPr lang="en-US"/>
              <a:t>UNITED STATES AIR FORCE   PACIFIC AIR FORCES</a:t>
            </a:r>
          </a:p>
        </p:txBody>
      </p:sp>
      <p:sp>
        <p:nvSpPr>
          <p:cNvPr id="6" name="Slide Number Placeholder 5">
            <a:extLst>
              <a:ext uri="{FF2B5EF4-FFF2-40B4-BE49-F238E27FC236}">
                <a16:creationId xmlns:a16="http://schemas.microsoft.com/office/drawing/2014/main" id="{C8FB4E53-A181-602B-F5C2-11A04C616FF2}"/>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264548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7EE4-F0CF-0DB2-3DD5-478214BC1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E500D-5553-8088-C0DE-BE20692F6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90078-C55C-6C4B-1473-BA702094F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5221BF-1BF1-B371-8D6C-10D9508906D8}"/>
              </a:ext>
            </a:extLst>
          </p:cNvPr>
          <p:cNvSpPr>
            <a:spLocks noGrp="1"/>
          </p:cNvSpPr>
          <p:nvPr>
            <p:ph type="dt" sz="half" idx="10"/>
          </p:nvPr>
        </p:nvSpPr>
        <p:spPr/>
        <p:txBody>
          <a:bodyPr/>
          <a:lstStyle/>
          <a:p>
            <a:fld id="{5F0B6604-101A-47FB-9578-73CDD6614A36}" type="datetime1">
              <a:rPr lang="en-US" smtClean="0"/>
              <a:t>10/2/2024</a:t>
            </a:fld>
            <a:endParaRPr lang="en-US"/>
          </a:p>
        </p:txBody>
      </p:sp>
      <p:sp>
        <p:nvSpPr>
          <p:cNvPr id="6" name="Footer Placeholder 5">
            <a:extLst>
              <a:ext uri="{FF2B5EF4-FFF2-40B4-BE49-F238E27FC236}">
                <a16:creationId xmlns:a16="http://schemas.microsoft.com/office/drawing/2014/main" id="{E687BF3E-72D6-C48C-FFA5-7F85C336AC1E}"/>
              </a:ext>
            </a:extLst>
          </p:cNvPr>
          <p:cNvSpPr>
            <a:spLocks noGrp="1"/>
          </p:cNvSpPr>
          <p:nvPr>
            <p:ph type="ftr" sz="quarter" idx="11"/>
          </p:nvPr>
        </p:nvSpPr>
        <p:spPr/>
        <p:txBody>
          <a:bodyPr/>
          <a:lstStyle/>
          <a:p>
            <a:r>
              <a:rPr lang="en-US"/>
              <a:t>UNITED STATES AIR FORCE   PACIFIC AIR FORCES</a:t>
            </a:r>
          </a:p>
        </p:txBody>
      </p:sp>
      <p:sp>
        <p:nvSpPr>
          <p:cNvPr id="7" name="Slide Number Placeholder 6">
            <a:extLst>
              <a:ext uri="{FF2B5EF4-FFF2-40B4-BE49-F238E27FC236}">
                <a16:creationId xmlns:a16="http://schemas.microsoft.com/office/drawing/2014/main" id="{A7E67139-342E-2BC4-6EAC-DF779B04B659}"/>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173531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B14F-45D9-7873-579F-04B11601D6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B4BE48-CE4F-8FD7-7CBC-0EB7B1F7F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17C2B-5EA2-720A-B3E8-EE2DD33D17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8D8FA-AD9F-524B-B97B-E23A29136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B036B-1F08-6434-D2E5-EC66434BDB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09FD3-BFDF-6E3B-9C7A-D25CEE760CEA}"/>
              </a:ext>
            </a:extLst>
          </p:cNvPr>
          <p:cNvSpPr>
            <a:spLocks noGrp="1"/>
          </p:cNvSpPr>
          <p:nvPr>
            <p:ph type="dt" sz="half" idx="10"/>
          </p:nvPr>
        </p:nvSpPr>
        <p:spPr/>
        <p:txBody>
          <a:bodyPr/>
          <a:lstStyle/>
          <a:p>
            <a:fld id="{50DAFDD7-4B59-4497-BB41-4470F19EB1D6}" type="datetime1">
              <a:rPr lang="en-US" smtClean="0"/>
              <a:t>10/2/2024</a:t>
            </a:fld>
            <a:endParaRPr lang="en-US"/>
          </a:p>
        </p:txBody>
      </p:sp>
      <p:sp>
        <p:nvSpPr>
          <p:cNvPr id="8" name="Footer Placeholder 7">
            <a:extLst>
              <a:ext uri="{FF2B5EF4-FFF2-40B4-BE49-F238E27FC236}">
                <a16:creationId xmlns:a16="http://schemas.microsoft.com/office/drawing/2014/main" id="{B7191AEE-C45C-6A45-2EEC-EE48753A26F6}"/>
              </a:ext>
            </a:extLst>
          </p:cNvPr>
          <p:cNvSpPr>
            <a:spLocks noGrp="1"/>
          </p:cNvSpPr>
          <p:nvPr>
            <p:ph type="ftr" sz="quarter" idx="11"/>
          </p:nvPr>
        </p:nvSpPr>
        <p:spPr/>
        <p:txBody>
          <a:bodyPr/>
          <a:lstStyle/>
          <a:p>
            <a:r>
              <a:rPr lang="en-US"/>
              <a:t>UNITED STATES AIR FORCE   PACIFIC AIR FORCES</a:t>
            </a:r>
          </a:p>
        </p:txBody>
      </p:sp>
      <p:sp>
        <p:nvSpPr>
          <p:cNvPr id="9" name="Slide Number Placeholder 8">
            <a:extLst>
              <a:ext uri="{FF2B5EF4-FFF2-40B4-BE49-F238E27FC236}">
                <a16:creationId xmlns:a16="http://schemas.microsoft.com/office/drawing/2014/main" id="{383A926D-2414-AC0E-8725-23177BA45E88}"/>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421517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FBBD-74DD-4E70-180F-7761FF71B6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B4ED7-42B5-B251-96BA-6BA83C91C9FA}"/>
              </a:ext>
            </a:extLst>
          </p:cNvPr>
          <p:cNvSpPr>
            <a:spLocks noGrp="1"/>
          </p:cNvSpPr>
          <p:nvPr>
            <p:ph type="dt" sz="half" idx="10"/>
          </p:nvPr>
        </p:nvSpPr>
        <p:spPr/>
        <p:txBody>
          <a:bodyPr/>
          <a:lstStyle/>
          <a:p>
            <a:fld id="{13DB801C-DCC6-41A0-B2F5-0CFA17C89785}" type="datetime1">
              <a:rPr lang="en-US" smtClean="0"/>
              <a:t>10/2/2024</a:t>
            </a:fld>
            <a:endParaRPr lang="en-US"/>
          </a:p>
        </p:txBody>
      </p:sp>
      <p:sp>
        <p:nvSpPr>
          <p:cNvPr id="4" name="Footer Placeholder 3">
            <a:extLst>
              <a:ext uri="{FF2B5EF4-FFF2-40B4-BE49-F238E27FC236}">
                <a16:creationId xmlns:a16="http://schemas.microsoft.com/office/drawing/2014/main" id="{26009E95-5A2E-C5AA-A794-D345FCB08B4E}"/>
              </a:ext>
            </a:extLst>
          </p:cNvPr>
          <p:cNvSpPr>
            <a:spLocks noGrp="1"/>
          </p:cNvSpPr>
          <p:nvPr>
            <p:ph type="ftr" sz="quarter" idx="11"/>
          </p:nvPr>
        </p:nvSpPr>
        <p:spPr/>
        <p:txBody>
          <a:bodyPr/>
          <a:lstStyle/>
          <a:p>
            <a:r>
              <a:rPr lang="en-US"/>
              <a:t>UNITED STATES AIR FORCE   PACIFIC AIR FORCES</a:t>
            </a:r>
          </a:p>
        </p:txBody>
      </p:sp>
      <p:sp>
        <p:nvSpPr>
          <p:cNvPr id="5" name="Slide Number Placeholder 4">
            <a:extLst>
              <a:ext uri="{FF2B5EF4-FFF2-40B4-BE49-F238E27FC236}">
                <a16:creationId xmlns:a16="http://schemas.microsoft.com/office/drawing/2014/main" id="{29F10CDB-F73A-A95A-F665-E4DDFCB1676A}"/>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265842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7F18C-DC98-BEC8-BF6C-24A728A9172A}"/>
              </a:ext>
            </a:extLst>
          </p:cNvPr>
          <p:cNvSpPr>
            <a:spLocks noGrp="1"/>
          </p:cNvSpPr>
          <p:nvPr>
            <p:ph type="dt" sz="half" idx="10"/>
          </p:nvPr>
        </p:nvSpPr>
        <p:spPr/>
        <p:txBody>
          <a:bodyPr/>
          <a:lstStyle/>
          <a:p>
            <a:fld id="{7332D978-AF2B-4258-9343-0544EE3729BB}" type="datetime1">
              <a:rPr lang="en-US" smtClean="0"/>
              <a:t>10/2/2024</a:t>
            </a:fld>
            <a:endParaRPr lang="en-US"/>
          </a:p>
        </p:txBody>
      </p:sp>
      <p:sp>
        <p:nvSpPr>
          <p:cNvPr id="3" name="Footer Placeholder 2">
            <a:extLst>
              <a:ext uri="{FF2B5EF4-FFF2-40B4-BE49-F238E27FC236}">
                <a16:creationId xmlns:a16="http://schemas.microsoft.com/office/drawing/2014/main" id="{19C77D38-440A-1DDC-AA85-7AB0C9E4769B}"/>
              </a:ext>
            </a:extLst>
          </p:cNvPr>
          <p:cNvSpPr>
            <a:spLocks noGrp="1"/>
          </p:cNvSpPr>
          <p:nvPr>
            <p:ph type="ftr" sz="quarter" idx="11"/>
          </p:nvPr>
        </p:nvSpPr>
        <p:spPr/>
        <p:txBody>
          <a:bodyPr/>
          <a:lstStyle/>
          <a:p>
            <a:r>
              <a:rPr lang="en-US"/>
              <a:t>UNITED STATES AIR FORCE   PACIFIC AIR FORCES</a:t>
            </a:r>
          </a:p>
        </p:txBody>
      </p:sp>
      <p:sp>
        <p:nvSpPr>
          <p:cNvPr id="4" name="Slide Number Placeholder 3">
            <a:extLst>
              <a:ext uri="{FF2B5EF4-FFF2-40B4-BE49-F238E27FC236}">
                <a16:creationId xmlns:a16="http://schemas.microsoft.com/office/drawing/2014/main" id="{EBE80600-6B2A-6A9D-0773-24A85E568DF6}"/>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333718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5AD51-17DE-05E2-11A6-3942DA101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1225E5-6FAF-C5B5-9A95-CE9CF3A88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C65A5A-9BA2-7F34-F443-5642BD8A3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A8722-A1A6-707B-509B-ABC5106AA554}"/>
              </a:ext>
            </a:extLst>
          </p:cNvPr>
          <p:cNvSpPr>
            <a:spLocks noGrp="1"/>
          </p:cNvSpPr>
          <p:nvPr>
            <p:ph type="dt" sz="half" idx="10"/>
          </p:nvPr>
        </p:nvSpPr>
        <p:spPr/>
        <p:txBody>
          <a:bodyPr/>
          <a:lstStyle/>
          <a:p>
            <a:fld id="{979C8C65-C501-4BCC-9100-8644E4D2DF35}" type="datetime1">
              <a:rPr lang="en-US" smtClean="0"/>
              <a:t>10/2/2024</a:t>
            </a:fld>
            <a:endParaRPr lang="en-US"/>
          </a:p>
        </p:txBody>
      </p:sp>
      <p:sp>
        <p:nvSpPr>
          <p:cNvPr id="6" name="Footer Placeholder 5">
            <a:extLst>
              <a:ext uri="{FF2B5EF4-FFF2-40B4-BE49-F238E27FC236}">
                <a16:creationId xmlns:a16="http://schemas.microsoft.com/office/drawing/2014/main" id="{B8347EAE-CEF1-2E09-CC95-9A8A07E8844E}"/>
              </a:ext>
            </a:extLst>
          </p:cNvPr>
          <p:cNvSpPr>
            <a:spLocks noGrp="1"/>
          </p:cNvSpPr>
          <p:nvPr>
            <p:ph type="ftr" sz="quarter" idx="11"/>
          </p:nvPr>
        </p:nvSpPr>
        <p:spPr/>
        <p:txBody>
          <a:bodyPr/>
          <a:lstStyle/>
          <a:p>
            <a:r>
              <a:rPr lang="en-US"/>
              <a:t>UNITED STATES AIR FORCE   PACIFIC AIR FORCES</a:t>
            </a:r>
          </a:p>
        </p:txBody>
      </p:sp>
      <p:sp>
        <p:nvSpPr>
          <p:cNvPr id="7" name="Slide Number Placeholder 6">
            <a:extLst>
              <a:ext uri="{FF2B5EF4-FFF2-40B4-BE49-F238E27FC236}">
                <a16:creationId xmlns:a16="http://schemas.microsoft.com/office/drawing/2014/main" id="{A7D258F4-8C6D-03EE-6B19-0872216C1CD3}"/>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325197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EF0C-1CEE-FE73-F79A-9118F7B94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A1764-2AD1-FBFC-7C66-B3DCCDE88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78CA2-9520-A692-2A08-F646F2951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06C63-4052-BFD7-B51F-258FAC849BF6}"/>
              </a:ext>
            </a:extLst>
          </p:cNvPr>
          <p:cNvSpPr>
            <a:spLocks noGrp="1"/>
          </p:cNvSpPr>
          <p:nvPr>
            <p:ph type="dt" sz="half" idx="10"/>
          </p:nvPr>
        </p:nvSpPr>
        <p:spPr/>
        <p:txBody>
          <a:bodyPr/>
          <a:lstStyle/>
          <a:p>
            <a:fld id="{60F4C3E6-7C7A-40AC-A403-406334D6EC38}" type="datetime1">
              <a:rPr lang="en-US" smtClean="0"/>
              <a:t>10/2/2024</a:t>
            </a:fld>
            <a:endParaRPr lang="en-US"/>
          </a:p>
        </p:txBody>
      </p:sp>
      <p:sp>
        <p:nvSpPr>
          <p:cNvPr id="6" name="Footer Placeholder 5">
            <a:extLst>
              <a:ext uri="{FF2B5EF4-FFF2-40B4-BE49-F238E27FC236}">
                <a16:creationId xmlns:a16="http://schemas.microsoft.com/office/drawing/2014/main" id="{3DBE04FA-EA91-A288-1A2D-80D5CC408539}"/>
              </a:ext>
            </a:extLst>
          </p:cNvPr>
          <p:cNvSpPr>
            <a:spLocks noGrp="1"/>
          </p:cNvSpPr>
          <p:nvPr>
            <p:ph type="ftr" sz="quarter" idx="11"/>
          </p:nvPr>
        </p:nvSpPr>
        <p:spPr/>
        <p:txBody>
          <a:bodyPr/>
          <a:lstStyle/>
          <a:p>
            <a:r>
              <a:rPr lang="en-US"/>
              <a:t>UNITED STATES AIR FORCE   PACIFIC AIR FORCES</a:t>
            </a:r>
          </a:p>
        </p:txBody>
      </p:sp>
      <p:sp>
        <p:nvSpPr>
          <p:cNvPr id="7" name="Slide Number Placeholder 6">
            <a:extLst>
              <a:ext uri="{FF2B5EF4-FFF2-40B4-BE49-F238E27FC236}">
                <a16:creationId xmlns:a16="http://schemas.microsoft.com/office/drawing/2014/main" id="{AA506651-8E12-4F5D-AA2D-9F9D9FA8CAF3}"/>
              </a:ext>
            </a:extLst>
          </p:cNvPr>
          <p:cNvSpPr>
            <a:spLocks noGrp="1"/>
          </p:cNvSpPr>
          <p:nvPr>
            <p:ph type="sldNum" sz="quarter" idx="12"/>
          </p:nvPr>
        </p:nvSpPr>
        <p:spPr/>
        <p:txBody>
          <a:bodyPr/>
          <a:lstStyle/>
          <a:p>
            <a:fld id="{3DA33F92-633E-4B4A-B48B-ACA80C1C039B}" type="slidenum">
              <a:rPr lang="en-US" smtClean="0"/>
              <a:t>‹#›</a:t>
            </a:fld>
            <a:endParaRPr lang="en-US"/>
          </a:p>
        </p:txBody>
      </p:sp>
    </p:spTree>
    <p:extLst>
      <p:ext uri="{BB962C8B-B14F-4D97-AF65-F5344CB8AC3E}">
        <p14:creationId xmlns:p14="http://schemas.microsoft.com/office/powerpoint/2010/main" val="173463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C4B35-1CC8-9461-53A7-51026E76E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90A74-1B9D-4A98-4201-FB10BFD3B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5D350-62A8-B858-39C0-105153EC48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18A59C-CEDF-4BF0-A33A-C9D86E402AD1}" type="datetime1">
              <a:rPr lang="en-US" smtClean="0"/>
              <a:t>10/2/2024</a:t>
            </a:fld>
            <a:endParaRPr lang="en-US"/>
          </a:p>
        </p:txBody>
      </p:sp>
      <p:sp>
        <p:nvSpPr>
          <p:cNvPr id="5" name="Footer Placeholder 4">
            <a:extLst>
              <a:ext uri="{FF2B5EF4-FFF2-40B4-BE49-F238E27FC236}">
                <a16:creationId xmlns:a16="http://schemas.microsoft.com/office/drawing/2014/main" id="{3FFEBC10-B047-32D0-A26A-AEC6B4F50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UNITED STATES AIR FORCE   PACIFIC AIR FORCES</a:t>
            </a:r>
          </a:p>
        </p:txBody>
      </p:sp>
      <p:sp>
        <p:nvSpPr>
          <p:cNvPr id="6" name="Slide Number Placeholder 5">
            <a:extLst>
              <a:ext uri="{FF2B5EF4-FFF2-40B4-BE49-F238E27FC236}">
                <a16:creationId xmlns:a16="http://schemas.microsoft.com/office/drawing/2014/main" id="{0A8E279E-A324-6A73-2227-BF27F7D79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A33F92-633E-4B4A-B48B-ACA80C1C039B}" type="slidenum">
              <a:rPr lang="en-US" smtClean="0"/>
              <a:t>‹#›</a:t>
            </a:fld>
            <a:endParaRPr lang="en-US"/>
          </a:p>
        </p:txBody>
      </p:sp>
    </p:spTree>
    <p:extLst>
      <p:ext uri="{BB962C8B-B14F-4D97-AF65-F5344CB8AC3E}">
        <p14:creationId xmlns:p14="http://schemas.microsoft.com/office/powerpoint/2010/main" val="282356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jfif"/><Relationship Id="rId3" Type="http://schemas.openxmlformats.org/officeDocument/2006/relationships/image" Target="../media/image3.png"/><Relationship Id="rId7" Type="http://schemas.openxmlformats.org/officeDocument/2006/relationships/image" Target="../media/image8.jfif"/><Relationship Id="rId2" Type="http://schemas.openxmlformats.org/officeDocument/2006/relationships/image" Target="../media/image5.jf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10.jf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fif"/><Relationship Id="rId5" Type="http://schemas.openxmlformats.org/officeDocument/2006/relationships/image" Target="../media/image12.jfif"/><Relationship Id="rId4" Type="http://schemas.openxmlformats.org/officeDocument/2006/relationships/image" Target="../media/image11.jf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nature, outdoor, water&#10;&#10;Description automatically generated">
            <a:extLst>
              <a:ext uri="{FF2B5EF4-FFF2-40B4-BE49-F238E27FC236}">
                <a16:creationId xmlns:a16="http://schemas.microsoft.com/office/drawing/2014/main" id="{C076C751-6D96-FAC7-D82E-5384430B4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836" y="2774746"/>
            <a:ext cx="9618164" cy="1335528"/>
          </a:xfrm>
          <a:prstGeom prst="rect">
            <a:avLst/>
          </a:prstGeom>
        </p:spPr>
      </p:pic>
      <p:sp>
        <p:nvSpPr>
          <p:cNvPr id="10" name="Freeform: Shape 9">
            <a:extLst>
              <a:ext uri="{FF2B5EF4-FFF2-40B4-BE49-F238E27FC236}">
                <a16:creationId xmlns:a16="http://schemas.microsoft.com/office/drawing/2014/main" id="{41BE0AA1-D4F0-B93F-8024-7D64253BEEF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766218 h 6858000"/>
              <a:gd name="connsiteX3" fmla="*/ 2563262 w 12192000"/>
              <a:gd name="connsiteY3" fmla="*/ 2766218 h 6858000"/>
              <a:gd name="connsiteX4" fmla="*/ 2563262 w 12192000"/>
              <a:gd name="connsiteY4" fmla="*/ 4091781 h 6858000"/>
              <a:gd name="connsiteX5" fmla="*/ 12192000 w 12192000"/>
              <a:gd name="connsiteY5" fmla="*/ 4091781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2766218"/>
                </a:lnTo>
                <a:lnTo>
                  <a:pt x="2563262" y="2766218"/>
                </a:lnTo>
                <a:lnTo>
                  <a:pt x="2563262" y="4091781"/>
                </a:lnTo>
                <a:lnTo>
                  <a:pt x="12192000" y="4091781"/>
                </a:lnTo>
                <a:lnTo>
                  <a:pt x="12192000" y="6858000"/>
                </a:lnTo>
                <a:lnTo>
                  <a:pt x="0" y="6858000"/>
                </a:lnTo>
                <a:close/>
              </a:path>
            </a:pathLst>
          </a:cu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621D3E6B-9918-5128-EFBA-B66791FFC0B3}"/>
              </a:ext>
            </a:extLst>
          </p:cNvPr>
          <p:cNvSpPr txBox="1"/>
          <p:nvPr/>
        </p:nvSpPr>
        <p:spPr>
          <a:xfrm>
            <a:off x="2573836" y="2644170"/>
            <a:ext cx="10136864" cy="1569660"/>
          </a:xfrm>
          <a:prstGeom prst="rect">
            <a:avLst/>
          </a:prstGeom>
          <a:noFill/>
          <a:ln>
            <a:noFill/>
          </a:ln>
        </p:spPr>
        <p:txBody>
          <a:bodyPr wrap="square" rtlCol="0">
            <a:spAutoFit/>
          </a:bodyPr>
          <a:lstStyle/>
          <a:p>
            <a:r>
              <a:rPr lang="en-US" sz="4700" b="1" dirty="0">
                <a:ln w="12700">
                  <a:solidFill>
                    <a:srgbClr val="FF0000"/>
                  </a:solidFill>
                </a:ln>
                <a:solidFill>
                  <a:schemeClr val="bg2"/>
                </a:solidFill>
                <a:latin typeface="Avenir Next LT Pro" panose="020B0504020202020204" pitchFamily="34" charset="0"/>
              </a:rPr>
              <a:t>An Airman’s Guide to Installation Access</a:t>
            </a:r>
          </a:p>
        </p:txBody>
      </p:sp>
      <p:sp>
        <p:nvSpPr>
          <p:cNvPr id="13" name="Footer Placeholder 12">
            <a:extLst>
              <a:ext uri="{FF2B5EF4-FFF2-40B4-BE49-F238E27FC236}">
                <a16:creationId xmlns:a16="http://schemas.microsoft.com/office/drawing/2014/main" id="{09FD2909-7C8A-A1A1-4311-67E020EB2461}"/>
              </a:ext>
            </a:extLst>
          </p:cNvPr>
          <p:cNvSpPr>
            <a:spLocks noGrp="1" noRot="1" noMove="1" noResize="1" noEditPoints="1" noAdjustHandles="1" noChangeArrowheads="1" noChangeShapeType="1"/>
          </p:cNvSpPr>
          <p:nvPr>
            <p:ph type="ftr" sz="quarter" idx="11"/>
          </p:nvPr>
        </p:nvSpPr>
        <p:spPr>
          <a:xfrm>
            <a:off x="7008137" y="6356350"/>
            <a:ext cx="4114800" cy="365125"/>
          </a:xfrm>
        </p:spPr>
        <p:txBody>
          <a:bodyPr/>
          <a:lstStyle/>
          <a:p>
            <a:r>
              <a:rPr lang="en-US" b="1" dirty="0">
                <a:solidFill>
                  <a:schemeClr val="tx1"/>
                </a:solidFill>
              </a:rPr>
              <a:t>UNITED STATES AIR FORCE </a:t>
            </a:r>
            <a:r>
              <a:rPr lang="en-US" sz="2000" b="1" dirty="0">
                <a:solidFill>
                  <a:schemeClr val="tx1"/>
                </a:solidFill>
              </a:rPr>
              <a:t>|</a:t>
            </a:r>
            <a:r>
              <a:rPr lang="en-US" b="1" dirty="0">
                <a:solidFill>
                  <a:schemeClr val="tx1"/>
                </a:solidFill>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fld id="{3DA33F92-633E-4B4A-B48B-ACA80C1C039B}" type="slidenum">
              <a:rPr lang="en-US" smtClean="0"/>
              <a:t>1</a:t>
            </a:fld>
            <a:endParaRPr lang="en-US" dirty="0"/>
          </a:p>
        </p:txBody>
      </p:sp>
      <p:sp>
        <p:nvSpPr>
          <p:cNvPr id="31" name="TextBox 30">
            <a:extLst>
              <a:ext uri="{FF2B5EF4-FFF2-40B4-BE49-F238E27FC236}">
                <a16:creationId xmlns:a16="http://schemas.microsoft.com/office/drawing/2014/main" id="{573DF578-06F1-DD1C-AD03-453AB93ADECC}"/>
              </a:ext>
            </a:extLst>
          </p:cNvPr>
          <p:cNvSpPr txBox="1"/>
          <p:nvPr/>
        </p:nvSpPr>
        <p:spPr>
          <a:xfrm>
            <a:off x="5849110" y="4110274"/>
            <a:ext cx="6432853" cy="461665"/>
          </a:xfrm>
          <a:prstGeom prst="rect">
            <a:avLst/>
          </a:prstGeom>
          <a:noFill/>
        </p:spPr>
        <p:txBody>
          <a:bodyPr wrap="square" rtlCol="0">
            <a:spAutoFit/>
          </a:bodyPr>
          <a:lstStyle/>
          <a:p>
            <a:pPr algn="ctr"/>
            <a:r>
              <a:rPr lang="en-US" sz="2400" b="1" dirty="0">
                <a:ln>
                  <a:solidFill>
                    <a:srgbClr val="FF0000"/>
                  </a:solidFill>
                </a:ln>
                <a:solidFill>
                  <a:schemeClr val="bg2"/>
                </a:solidFill>
                <a:latin typeface="Avenir Next LT Pro" panose="020B0504020202020204" pitchFamily="34" charset="0"/>
              </a:rPr>
              <a:t>36th Security Forces Squadron/S5B</a:t>
            </a:r>
          </a:p>
        </p:txBody>
      </p:sp>
      <p:pic>
        <p:nvPicPr>
          <p:cNvPr id="41" name="Picture 40" descr="Logo&#10;&#10;Description automatically generated">
            <a:extLst>
              <a:ext uri="{FF2B5EF4-FFF2-40B4-BE49-F238E27FC236}">
                <a16:creationId xmlns:a16="http://schemas.microsoft.com/office/drawing/2014/main" id="{8701EDF4-E93F-CAC0-8605-FC57F4DD81A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pic>
        <p:nvPicPr>
          <p:cNvPr id="49" name="Picture 48" descr="Logo&#10;&#10;Description automatically generated">
            <a:extLst>
              <a:ext uri="{FF2B5EF4-FFF2-40B4-BE49-F238E27FC236}">
                <a16:creationId xmlns:a16="http://schemas.microsoft.com/office/drawing/2014/main" id="{D0DA0104-96FF-571C-B7C2-FA50ACAD3AA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sp>
        <p:nvSpPr>
          <p:cNvPr id="50" name="Rectangle 49">
            <a:extLst>
              <a:ext uri="{FF2B5EF4-FFF2-40B4-BE49-F238E27FC236}">
                <a16:creationId xmlns:a16="http://schemas.microsoft.com/office/drawing/2014/main" id="{7DBC7D2A-9456-04FB-C02D-E42F038B5B8F}"/>
              </a:ext>
            </a:extLst>
          </p:cNvPr>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E863BAB-3A92-A27F-37BB-01A320081508}"/>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3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223464" y="1650501"/>
            <a:ext cx="5407791" cy="5724644"/>
          </a:xfrm>
          <a:prstGeom prst="rect">
            <a:avLst/>
          </a:prstGeom>
          <a:noFill/>
        </p:spPr>
        <p:txBody>
          <a:bodyPr wrap="square" rtlCol="0">
            <a:spAutoFit/>
          </a:bodyPr>
          <a:lstStyle/>
          <a:p>
            <a:pPr marL="457200" indent="-457200">
              <a:buFont typeface="Wingdings" panose="05000000000000000000" pitchFamily="2" charset="2"/>
              <a:buChar char="v"/>
            </a:pPr>
            <a:r>
              <a:rPr lang="en-US" sz="2400" b="1" u="sng" dirty="0">
                <a:latin typeface="Avenir Next LT Pro" panose="020B0504020202020204" pitchFamily="34" charset="0"/>
              </a:rPr>
              <a:t>Step 1:</a:t>
            </a:r>
            <a:r>
              <a:rPr lang="en-US" sz="2400" dirty="0">
                <a:latin typeface="Avenir Next LT Pro" panose="020B0504020202020204" pitchFamily="34" charset="0"/>
              </a:rPr>
              <a:t> Type or write your Rank, Name, Unit, and Squadron information</a:t>
            </a:r>
          </a:p>
          <a:p>
            <a:pPr marL="457200" indent="-457200">
              <a:buFont typeface="Wingdings" panose="05000000000000000000" pitchFamily="2" charset="2"/>
              <a:buChar char="v"/>
            </a:pPr>
            <a:r>
              <a:rPr lang="en-US" sz="2400" b="1" u="sng" dirty="0">
                <a:latin typeface="Avenir Next LT Pro" panose="020B0504020202020204" pitchFamily="34" charset="0"/>
              </a:rPr>
              <a:t>Step 2:</a:t>
            </a:r>
            <a:r>
              <a:rPr lang="en-US" sz="2400" dirty="0">
                <a:latin typeface="Avenir Next LT Pro" panose="020B0504020202020204" pitchFamily="34" charset="0"/>
              </a:rPr>
              <a:t> Add guest information on block 1 and choose entry type. </a:t>
            </a:r>
            <a:r>
              <a:rPr lang="en-US" sz="2400" b="1" dirty="0">
                <a:latin typeface="Avenir Next LT Pro" panose="020B0504020202020204" pitchFamily="34" charset="0"/>
              </a:rPr>
              <a:t>NOTE: SSNs and DOBs are needed</a:t>
            </a:r>
          </a:p>
          <a:p>
            <a:pPr marL="457200" indent="-457200">
              <a:buFont typeface="Wingdings" panose="05000000000000000000" pitchFamily="2" charset="2"/>
              <a:buChar char="v"/>
            </a:pPr>
            <a:r>
              <a:rPr lang="en-US" sz="2400" b="1" u="sng" dirty="0">
                <a:latin typeface="Avenir Next LT Pro" panose="020B0504020202020204" pitchFamily="34" charset="0"/>
              </a:rPr>
              <a:t>Step 3:</a:t>
            </a:r>
            <a:r>
              <a:rPr lang="en-US" sz="2400" dirty="0">
                <a:latin typeface="Avenir Next LT Pro" panose="020B0504020202020204" pitchFamily="34" charset="0"/>
              </a:rPr>
              <a:t> Provide justification for pass</a:t>
            </a:r>
          </a:p>
          <a:p>
            <a:pPr marL="457200" indent="-457200">
              <a:buFont typeface="Wingdings" panose="05000000000000000000" pitchFamily="2" charset="2"/>
              <a:buChar char="v"/>
            </a:pPr>
            <a:r>
              <a:rPr lang="en-US" sz="2400" b="1" u="sng" dirty="0">
                <a:latin typeface="Avenir Next LT Pro" panose="020B0504020202020204" pitchFamily="34" charset="0"/>
              </a:rPr>
              <a:t>Step 4:</a:t>
            </a:r>
            <a:r>
              <a:rPr lang="en-US" sz="2400" dirty="0">
                <a:latin typeface="Avenir Next LT Pro" panose="020B0504020202020204" pitchFamily="34" charset="0"/>
              </a:rPr>
              <a:t> Fill in date information</a:t>
            </a:r>
          </a:p>
          <a:p>
            <a:pPr marL="457200" indent="-457200">
              <a:buFont typeface="Wingdings" panose="05000000000000000000" pitchFamily="2" charset="2"/>
              <a:buChar char="v"/>
            </a:pPr>
            <a:r>
              <a:rPr lang="en-US" sz="2400" b="1" u="sng" dirty="0">
                <a:latin typeface="Avenir Next LT Pro" panose="020B0504020202020204" pitchFamily="34" charset="0"/>
              </a:rPr>
              <a:t>Step 5:</a:t>
            </a:r>
            <a:r>
              <a:rPr lang="en-US" sz="2400" dirty="0">
                <a:latin typeface="Avenir Next LT Pro" panose="020B0504020202020204" pitchFamily="34" charset="0"/>
              </a:rPr>
              <a:t> Sign and obtain Commander/Shirts signature</a:t>
            </a:r>
          </a:p>
          <a:p>
            <a:pPr marL="914400" lvl="1" indent="-457200">
              <a:buFont typeface="Wingdings" panose="05000000000000000000" pitchFamily="2" charset="2"/>
              <a:buChar char="v"/>
            </a:pPr>
            <a:endParaRPr lang="en-US" sz="2600" dirty="0">
              <a:latin typeface="Avenir Next LT Pro" panose="020B0504020202020204" pitchFamily="34" charset="0"/>
            </a:endParaRPr>
          </a:p>
          <a:p>
            <a:pPr marL="914400" lvl="1" indent="-457200">
              <a:buFont typeface="Wingdings" panose="05000000000000000000" pitchFamily="2" charset="2"/>
              <a:buChar char="v"/>
            </a:pPr>
            <a:endParaRPr lang="en-US" sz="2600" dirty="0">
              <a:latin typeface="Avenir Next LT Pro" panose="020B0504020202020204" pitchFamily="34" charset="0"/>
            </a:endParaRPr>
          </a:p>
          <a:p>
            <a:pPr marL="914400" lvl="1" indent="-457200">
              <a:buFont typeface="Wingdings" panose="05000000000000000000" pitchFamily="2" charset="2"/>
              <a:buChar char="v"/>
            </a:pPr>
            <a:endParaRPr lang="en-US" sz="2600" dirty="0">
              <a:latin typeface="Avenir Next LT Pro" panose="020B0504020202020204" pitchFamily="34" charset="0"/>
            </a:endParaRPr>
          </a:p>
        </p:txBody>
      </p:sp>
      <p:sp>
        <p:nvSpPr>
          <p:cNvPr id="7" name="Rectangle 6">
            <a:extLst>
              <a:ext uri="{FF2B5EF4-FFF2-40B4-BE49-F238E27FC236}">
                <a16:creationId xmlns:a16="http://schemas.microsoft.com/office/drawing/2014/main" id="{5CF5D185-965F-9094-7E0E-B1B0563924E5}"/>
              </a:ext>
            </a:extLst>
          </p:cNvPr>
          <p:cNvSpPr/>
          <p:nvPr/>
        </p:nvSpPr>
        <p:spPr>
          <a:xfrm>
            <a:off x="2701300" y="136525"/>
            <a:ext cx="6789424"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Special Purpose Pass (SPP)</a:t>
            </a:r>
          </a:p>
        </p:txBody>
      </p:sp>
      <p:pic>
        <p:nvPicPr>
          <p:cNvPr id="9" name="Picture 8" descr="Table&#10;&#10;Description automatically generated">
            <a:extLst>
              <a:ext uri="{FF2B5EF4-FFF2-40B4-BE49-F238E27FC236}">
                <a16:creationId xmlns:a16="http://schemas.microsoft.com/office/drawing/2014/main" id="{D1D9DDDD-E297-A89E-AB07-5E396C4D2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424" y="1402067"/>
            <a:ext cx="4505435" cy="4688487"/>
          </a:xfrm>
          <a:prstGeom prst="rect">
            <a:avLst/>
          </a:prstGeom>
        </p:spPr>
      </p:pic>
      <p:sp>
        <p:nvSpPr>
          <p:cNvPr id="10" name="Star: 5 Points 9">
            <a:extLst>
              <a:ext uri="{FF2B5EF4-FFF2-40B4-BE49-F238E27FC236}">
                <a16:creationId xmlns:a16="http://schemas.microsoft.com/office/drawing/2014/main" id="{E92B0117-B0E2-42BE-6F17-A168A32F8839}"/>
              </a:ext>
            </a:extLst>
          </p:cNvPr>
          <p:cNvSpPr/>
          <p:nvPr/>
        </p:nvSpPr>
        <p:spPr>
          <a:xfrm>
            <a:off x="8554172" y="1786488"/>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11" name="Star: 5 Points 10">
            <a:extLst>
              <a:ext uri="{FF2B5EF4-FFF2-40B4-BE49-F238E27FC236}">
                <a16:creationId xmlns:a16="http://schemas.microsoft.com/office/drawing/2014/main" id="{C425720F-03AA-F4CA-FA80-8A7B6CB80818}"/>
              </a:ext>
            </a:extLst>
          </p:cNvPr>
          <p:cNvSpPr/>
          <p:nvPr/>
        </p:nvSpPr>
        <p:spPr>
          <a:xfrm>
            <a:off x="8022892" y="3001099"/>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2</a:t>
            </a:r>
          </a:p>
        </p:txBody>
      </p:sp>
      <p:sp>
        <p:nvSpPr>
          <p:cNvPr id="12" name="Star: 5 Points 11">
            <a:extLst>
              <a:ext uri="{FF2B5EF4-FFF2-40B4-BE49-F238E27FC236}">
                <a16:creationId xmlns:a16="http://schemas.microsoft.com/office/drawing/2014/main" id="{4C26558D-D786-05D4-B741-8765F2ACB4E7}"/>
              </a:ext>
            </a:extLst>
          </p:cNvPr>
          <p:cNvSpPr/>
          <p:nvPr/>
        </p:nvSpPr>
        <p:spPr>
          <a:xfrm>
            <a:off x="8056994" y="4033257"/>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3</a:t>
            </a:r>
          </a:p>
        </p:txBody>
      </p:sp>
      <p:sp>
        <p:nvSpPr>
          <p:cNvPr id="15" name="Star: 5 Points 14">
            <a:extLst>
              <a:ext uri="{FF2B5EF4-FFF2-40B4-BE49-F238E27FC236}">
                <a16:creationId xmlns:a16="http://schemas.microsoft.com/office/drawing/2014/main" id="{027F73C9-9BEE-FF4B-953C-462D9F4971EB}"/>
              </a:ext>
            </a:extLst>
          </p:cNvPr>
          <p:cNvSpPr/>
          <p:nvPr/>
        </p:nvSpPr>
        <p:spPr>
          <a:xfrm>
            <a:off x="9048184" y="4431546"/>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4</a:t>
            </a:r>
          </a:p>
        </p:txBody>
      </p:sp>
      <p:sp>
        <p:nvSpPr>
          <p:cNvPr id="16" name="Star: 5 Points 15">
            <a:extLst>
              <a:ext uri="{FF2B5EF4-FFF2-40B4-BE49-F238E27FC236}">
                <a16:creationId xmlns:a16="http://schemas.microsoft.com/office/drawing/2014/main" id="{06C7D96B-7409-1AF4-8F0A-0D0034368635}"/>
              </a:ext>
            </a:extLst>
          </p:cNvPr>
          <p:cNvSpPr/>
          <p:nvPr/>
        </p:nvSpPr>
        <p:spPr>
          <a:xfrm>
            <a:off x="8900390" y="5738811"/>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127361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4771176" y="1527597"/>
            <a:ext cx="6680678" cy="4524315"/>
          </a:xfrm>
          <a:prstGeom prst="rect">
            <a:avLst/>
          </a:prstGeom>
          <a:noFill/>
        </p:spPr>
        <p:txBody>
          <a:bodyPr wrap="square" rtlCol="0">
            <a:spAutoFit/>
          </a:bodyPr>
          <a:lstStyle/>
          <a:p>
            <a:pPr marL="457200" indent="-457200">
              <a:buFont typeface="Wingdings" panose="05000000000000000000" pitchFamily="2" charset="2"/>
              <a:buChar char="v"/>
            </a:pPr>
            <a:r>
              <a:rPr lang="en-US" sz="2400" dirty="0">
                <a:latin typeface="Avenir Next LT Pro" panose="020B0504020202020204" pitchFamily="34" charset="0"/>
              </a:rPr>
              <a:t>Provided after SPP has been accomplished, when VCC is open, OR during after hours at the gate</a:t>
            </a:r>
          </a:p>
          <a:p>
            <a:pPr marL="457200" indent="-457200">
              <a:buFont typeface="Wingdings" panose="05000000000000000000" pitchFamily="2" charset="2"/>
              <a:buChar char="v"/>
            </a:pPr>
            <a:r>
              <a:rPr lang="en-US" sz="2400" dirty="0">
                <a:latin typeface="Avenir Next LT Pro" panose="020B0504020202020204" pitchFamily="34" charset="0"/>
              </a:rPr>
              <a:t>If you are sponsoring a foreign visitors, a Foreign Visitor Request (FVR) must be accomplished prior to entry or when using after hours services</a:t>
            </a:r>
          </a:p>
          <a:p>
            <a:pPr marL="457200" indent="-457200">
              <a:buFont typeface="Wingdings" panose="05000000000000000000" pitchFamily="2" charset="2"/>
              <a:buChar char="v"/>
            </a:pPr>
            <a:r>
              <a:rPr lang="en-US" sz="2400" dirty="0">
                <a:latin typeface="Avenir Next LT Pro" panose="020B0504020202020204" pitchFamily="34" charset="0"/>
              </a:rPr>
              <a:t>FVRs are available online or on-site at Pass and ID (Bldg. 2403)</a:t>
            </a:r>
          </a:p>
          <a:p>
            <a:pPr marL="457200" indent="-457200">
              <a:buFont typeface="Wingdings" panose="05000000000000000000" pitchFamily="2" charset="2"/>
              <a:buChar char="v"/>
            </a:pPr>
            <a:r>
              <a:rPr lang="en-US" sz="2400" dirty="0">
                <a:latin typeface="Avenir Next LT Pro" panose="020B0504020202020204" pitchFamily="34" charset="0"/>
              </a:rPr>
              <a:t>Step 1. Once issued, have your guest sign</a:t>
            </a:r>
          </a:p>
          <a:p>
            <a:pPr marL="457200" indent="-457200">
              <a:buFont typeface="Wingdings" panose="05000000000000000000" pitchFamily="2" charset="2"/>
              <a:buChar char="v"/>
            </a:pPr>
            <a:r>
              <a:rPr lang="en-US" sz="2400" dirty="0">
                <a:latin typeface="Avenir Next LT Pro" panose="020B0504020202020204" pitchFamily="34" charset="0"/>
              </a:rPr>
              <a:t>Step 2. Proceed to gate with authorized form of ID (see slide 5 and 6)</a:t>
            </a:r>
          </a:p>
        </p:txBody>
      </p:sp>
      <p:sp>
        <p:nvSpPr>
          <p:cNvPr id="7" name="Rectangle 6">
            <a:extLst>
              <a:ext uri="{FF2B5EF4-FFF2-40B4-BE49-F238E27FC236}">
                <a16:creationId xmlns:a16="http://schemas.microsoft.com/office/drawing/2014/main" id="{5CF5D185-965F-9094-7E0E-B1B0563924E5}"/>
              </a:ext>
            </a:extLst>
          </p:cNvPr>
          <p:cNvSpPr/>
          <p:nvPr/>
        </p:nvSpPr>
        <p:spPr>
          <a:xfrm>
            <a:off x="3038475" y="136525"/>
            <a:ext cx="6115072"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AF Form 75, Visitor Pass</a:t>
            </a:r>
          </a:p>
        </p:txBody>
      </p:sp>
      <p:pic>
        <p:nvPicPr>
          <p:cNvPr id="9" name="Picture 8" descr="Table&#10;&#10;Description automatically generated with medium confidence">
            <a:extLst>
              <a:ext uri="{FF2B5EF4-FFF2-40B4-BE49-F238E27FC236}">
                <a16:creationId xmlns:a16="http://schemas.microsoft.com/office/drawing/2014/main" id="{8ECEFA5C-AC95-8B8C-2FB5-78A9D8C61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5" y="1704538"/>
            <a:ext cx="4203801" cy="4301061"/>
          </a:xfrm>
          <a:prstGeom prst="rect">
            <a:avLst/>
          </a:prstGeom>
        </p:spPr>
      </p:pic>
      <p:sp>
        <p:nvSpPr>
          <p:cNvPr id="21" name="Star: 5 Points 20">
            <a:extLst>
              <a:ext uri="{FF2B5EF4-FFF2-40B4-BE49-F238E27FC236}">
                <a16:creationId xmlns:a16="http://schemas.microsoft.com/office/drawing/2014/main" id="{F579AEFE-F0DD-0E22-A063-DE330B15B179}"/>
              </a:ext>
            </a:extLst>
          </p:cNvPr>
          <p:cNvSpPr/>
          <p:nvPr/>
        </p:nvSpPr>
        <p:spPr>
          <a:xfrm>
            <a:off x="3038475" y="5564234"/>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9635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425513" y="1928388"/>
            <a:ext cx="11343992" cy="2092881"/>
          </a:xfrm>
          <a:prstGeom prst="rect">
            <a:avLst/>
          </a:prstGeom>
          <a:noFill/>
        </p:spPr>
        <p:txBody>
          <a:bodyPr wrap="square" rtlCol="0">
            <a:spAutoFit/>
          </a:bodyPr>
          <a:lstStyle/>
          <a:p>
            <a:pPr marL="457200" indent="-457200">
              <a:buFont typeface="Wingdings" panose="05000000000000000000" pitchFamily="2" charset="2"/>
              <a:buChar char="v"/>
            </a:pPr>
            <a:r>
              <a:rPr lang="en-US" sz="2600" dirty="0">
                <a:latin typeface="Avenir Next LT Pro" panose="020B0504020202020204" pitchFamily="34" charset="0"/>
              </a:rPr>
              <a:t>Special Purpose Pass (SPP) – Used for family members visiting from off-island</a:t>
            </a:r>
          </a:p>
          <a:p>
            <a:pPr marL="457200" indent="-457200">
              <a:buFont typeface="Wingdings" panose="05000000000000000000" pitchFamily="2" charset="2"/>
              <a:buChar char="v"/>
            </a:pPr>
            <a:r>
              <a:rPr lang="en-US" sz="2600" dirty="0">
                <a:latin typeface="Avenir Next LT Pro" panose="020B0504020202020204" pitchFamily="34" charset="0"/>
              </a:rPr>
              <a:t>Special Events Pass (SPE) – Used for large amounts of guests for specific events</a:t>
            </a:r>
          </a:p>
          <a:p>
            <a:pPr marL="457200" indent="-457200">
              <a:buFont typeface="Wingdings" panose="05000000000000000000" pitchFamily="2" charset="2"/>
              <a:buChar char="v"/>
            </a:pPr>
            <a:r>
              <a:rPr lang="en-US" sz="2600" dirty="0">
                <a:latin typeface="Avenir Next LT Pro" panose="020B0504020202020204" pitchFamily="34" charset="0"/>
              </a:rPr>
              <a:t>Visitor’s Pass (SF 75) – Used for visitors, both on duty and after hours</a:t>
            </a:r>
          </a:p>
        </p:txBody>
      </p:sp>
      <p:sp>
        <p:nvSpPr>
          <p:cNvPr id="7" name="Rectangle 6">
            <a:extLst>
              <a:ext uri="{FF2B5EF4-FFF2-40B4-BE49-F238E27FC236}">
                <a16:creationId xmlns:a16="http://schemas.microsoft.com/office/drawing/2014/main" id="{5CF5D185-965F-9094-7E0E-B1B0563924E5}"/>
              </a:ext>
            </a:extLst>
          </p:cNvPr>
          <p:cNvSpPr/>
          <p:nvPr/>
        </p:nvSpPr>
        <p:spPr>
          <a:xfrm>
            <a:off x="2081531" y="136525"/>
            <a:ext cx="8022902" cy="707886"/>
          </a:xfrm>
          <a:prstGeom prst="rect">
            <a:avLst/>
          </a:prstGeom>
          <a:noFill/>
        </p:spPr>
        <p:txBody>
          <a:bodyPr wrap="none" lIns="91440" tIns="45720" rIns="91440" bIns="45720">
            <a:spAutoFit/>
          </a:bodyPr>
          <a:lstStyle/>
          <a:p>
            <a:pPr algn="ctr"/>
            <a:r>
              <a:rPr lang="en-US" sz="4000" b="1" dirty="0">
                <a:ln w="0"/>
                <a:effectLst>
                  <a:outerShdw blurRad="38100" dist="19050" dir="2700000" algn="tl" rotWithShape="0">
                    <a:schemeClr val="dk1">
                      <a:alpha val="40000"/>
                    </a:schemeClr>
                  </a:outerShdw>
                </a:effectLst>
                <a:latin typeface="Avenir Next LT Pro" panose="020B0504020202020204" pitchFamily="34" charset="0"/>
              </a:rPr>
              <a:t>How to Get Your Guest On Base</a:t>
            </a:r>
            <a:endPar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endParaRPr>
          </a:p>
        </p:txBody>
      </p:sp>
    </p:spTree>
    <p:extLst>
      <p:ext uri="{BB962C8B-B14F-4D97-AF65-F5344CB8AC3E}">
        <p14:creationId xmlns:p14="http://schemas.microsoft.com/office/powerpoint/2010/main" val="98818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5CF5D185-965F-9094-7E0E-B1B0563924E5}"/>
              </a:ext>
            </a:extLst>
          </p:cNvPr>
          <p:cNvSpPr/>
          <p:nvPr/>
        </p:nvSpPr>
        <p:spPr>
          <a:xfrm>
            <a:off x="5936525" y="136525"/>
            <a:ext cx="312906"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 </a:t>
            </a:r>
          </a:p>
        </p:txBody>
      </p:sp>
      <p:sp>
        <p:nvSpPr>
          <p:cNvPr id="8" name="TextBox 7">
            <a:extLst>
              <a:ext uri="{FF2B5EF4-FFF2-40B4-BE49-F238E27FC236}">
                <a16:creationId xmlns:a16="http://schemas.microsoft.com/office/drawing/2014/main" id="{16A80AA0-57AA-526A-3E2B-29194529F47D}"/>
              </a:ext>
            </a:extLst>
          </p:cNvPr>
          <p:cNvSpPr txBox="1"/>
          <p:nvPr/>
        </p:nvSpPr>
        <p:spPr>
          <a:xfrm>
            <a:off x="2913705" y="1228397"/>
            <a:ext cx="6364589" cy="3631763"/>
          </a:xfrm>
          <a:prstGeom prst="rect">
            <a:avLst/>
          </a:prstGeom>
          <a:noFill/>
        </p:spPr>
        <p:txBody>
          <a:bodyPr wrap="square" rtlCol="0">
            <a:spAutoFit/>
          </a:bodyPr>
          <a:lstStyle/>
          <a:p>
            <a:pPr algn="ctr"/>
            <a:r>
              <a:rPr lang="en-US" sz="8000" b="1" dirty="0"/>
              <a:t>Questions?</a:t>
            </a:r>
          </a:p>
          <a:p>
            <a:pPr algn="ctr"/>
            <a:r>
              <a:rPr lang="en-US" sz="3000" b="1" dirty="0"/>
              <a:t>For assistance during duty hours, call us at 366-5650 (Pass and ID) or 366-5477 (Visitor Control Center). For concerns after hours, please </a:t>
            </a:r>
            <a:r>
              <a:rPr lang="en-US" sz="3000" b="1"/>
              <a:t>call 362-4638.</a:t>
            </a:r>
            <a:endParaRPr lang="en-US" sz="3000" b="1" dirty="0"/>
          </a:p>
        </p:txBody>
      </p:sp>
    </p:spTree>
    <p:extLst>
      <p:ext uri="{BB962C8B-B14F-4D97-AF65-F5344CB8AC3E}">
        <p14:creationId xmlns:p14="http://schemas.microsoft.com/office/powerpoint/2010/main" val="252467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r>
              <a:rPr lang="en-US" b="1" dirty="0">
                <a:solidFill>
                  <a:schemeClr val="bg1"/>
                </a:solidFill>
              </a:rPr>
              <a:t>UNITED STATES AIR FORCE </a:t>
            </a:r>
            <a:r>
              <a:rPr lang="en-US" sz="2000" b="1" dirty="0">
                <a:solidFill>
                  <a:schemeClr val="bg1"/>
                </a:solidFill>
              </a:rPr>
              <a:t>|</a:t>
            </a:r>
            <a:r>
              <a:rPr lang="en-US" b="1" dirty="0">
                <a:solidFill>
                  <a:schemeClr val="bg1"/>
                </a:solidFill>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fld id="{3DA33F92-633E-4B4A-B48B-ACA80C1C039B}" type="slidenum">
              <a:rPr lang="en-US" smtClean="0"/>
              <a:t>2</a:t>
            </a:fld>
            <a:endParaRPr lang="en-US" dirty="0"/>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EA6D760-0AB3-DD4E-5CFB-12CC3950A6BB}"/>
              </a:ext>
            </a:extLst>
          </p:cNvPr>
          <p:cNvSpPr/>
          <p:nvPr/>
        </p:nvSpPr>
        <p:spPr>
          <a:xfrm>
            <a:off x="4784771" y="136525"/>
            <a:ext cx="2616421"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Overview</a:t>
            </a:r>
            <a:endParaRPr lang="en-US" sz="5400" b="1" cap="none" spc="0" dirty="0">
              <a:ln w="0"/>
              <a:effectLst>
                <a:outerShdw blurRad="38100" dist="19050" dir="2700000" algn="tl" rotWithShape="0">
                  <a:schemeClr val="dk1">
                    <a:alpha val="40000"/>
                  </a:schemeClr>
                </a:outerShdw>
              </a:effectLst>
              <a:latin typeface="Avenir Next LT Pro" panose="020B0504020202020204" pitchFamily="34" charset="0"/>
            </a:endParaRPr>
          </a:p>
        </p:txBody>
      </p:sp>
      <p:sp>
        <p:nvSpPr>
          <p:cNvPr id="9" name="TextBox 8">
            <a:extLst>
              <a:ext uri="{FF2B5EF4-FFF2-40B4-BE49-F238E27FC236}">
                <a16:creationId xmlns:a16="http://schemas.microsoft.com/office/drawing/2014/main" id="{0DCB9F38-21EB-B830-4B08-924C3ADE53BA}"/>
              </a:ext>
            </a:extLst>
          </p:cNvPr>
          <p:cNvSpPr txBox="1"/>
          <p:nvPr/>
        </p:nvSpPr>
        <p:spPr>
          <a:xfrm>
            <a:off x="425513" y="1928388"/>
            <a:ext cx="11343992" cy="3693319"/>
          </a:xfrm>
          <a:prstGeom prst="rect">
            <a:avLst/>
          </a:prstGeom>
          <a:noFill/>
        </p:spPr>
        <p:txBody>
          <a:bodyPr wrap="square" rtlCol="0">
            <a:spAutoFit/>
          </a:bodyPr>
          <a:lstStyle/>
          <a:p>
            <a:pPr marL="457200" indent="-457200">
              <a:buFont typeface="Wingdings" panose="05000000000000000000" pitchFamily="2" charset="2"/>
              <a:buChar char="v"/>
            </a:pPr>
            <a:r>
              <a:rPr lang="en-US" sz="2600" dirty="0">
                <a:latin typeface="Avenir Next LT Pro" panose="020B0504020202020204" pitchFamily="34" charset="0"/>
              </a:rPr>
              <a:t>Hours of Operation</a:t>
            </a:r>
          </a:p>
          <a:p>
            <a:pPr marL="457200" indent="-457200">
              <a:buFont typeface="Wingdings" panose="05000000000000000000" pitchFamily="2" charset="2"/>
              <a:buChar char="v"/>
            </a:pPr>
            <a:r>
              <a:rPr lang="en-US" sz="2600" dirty="0">
                <a:latin typeface="Avenir Next LT Pro" panose="020B0504020202020204" pitchFamily="34" charset="0"/>
              </a:rPr>
              <a:t>Sponsoring of Guest</a:t>
            </a:r>
          </a:p>
          <a:p>
            <a:pPr marL="457200" indent="-457200">
              <a:buFont typeface="Wingdings" panose="05000000000000000000" pitchFamily="2" charset="2"/>
              <a:buChar char="v"/>
            </a:pPr>
            <a:r>
              <a:rPr lang="en-US" sz="2600" dirty="0">
                <a:latin typeface="Avenir Next LT Pro" panose="020B0504020202020204" pitchFamily="34" charset="0"/>
              </a:rPr>
              <a:t>Approved IDs</a:t>
            </a:r>
          </a:p>
          <a:p>
            <a:pPr marL="457200" indent="-457200">
              <a:buFont typeface="Wingdings" panose="05000000000000000000" pitchFamily="2" charset="2"/>
              <a:buChar char="v"/>
            </a:pPr>
            <a:r>
              <a:rPr lang="en-US" sz="2600" dirty="0">
                <a:latin typeface="Avenir Next LT Pro" panose="020B0504020202020204" pitchFamily="34" charset="0"/>
              </a:rPr>
              <a:t>Forms For You</a:t>
            </a:r>
          </a:p>
          <a:p>
            <a:pPr marL="457200" indent="-457200">
              <a:buFont typeface="Wingdings" panose="05000000000000000000" pitchFamily="2" charset="2"/>
              <a:buChar char="v"/>
            </a:pPr>
            <a:r>
              <a:rPr lang="en-US" sz="2600" dirty="0">
                <a:latin typeface="Avenir Next LT Pro" panose="020B0504020202020204" pitchFamily="34" charset="0"/>
              </a:rPr>
              <a:t>Special Events Pass (SPE)</a:t>
            </a:r>
          </a:p>
          <a:p>
            <a:pPr marL="457200" indent="-457200">
              <a:buFont typeface="Wingdings" panose="05000000000000000000" pitchFamily="2" charset="2"/>
              <a:buChar char="v"/>
            </a:pPr>
            <a:r>
              <a:rPr lang="en-US" sz="2600" dirty="0">
                <a:latin typeface="Avenir Next LT Pro" panose="020B0504020202020204" pitchFamily="34" charset="0"/>
              </a:rPr>
              <a:t>Special Purpose Pass (SPP)</a:t>
            </a:r>
          </a:p>
          <a:p>
            <a:pPr marL="457200" indent="-457200">
              <a:buFont typeface="Wingdings" panose="05000000000000000000" pitchFamily="2" charset="2"/>
              <a:buChar char="v"/>
            </a:pPr>
            <a:r>
              <a:rPr lang="en-US" sz="2600" dirty="0">
                <a:latin typeface="Avenir Next LT Pro" panose="020B0504020202020204" pitchFamily="34" charset="0"/>
              </a:rPr>
              <a:t>AF Form 75, Visitors Pass</a:t>
            </a: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p:txBody>
      </p:sp>
    </p:spTree>
    <p:extLst>
      <p:ext uri="{BB962C8B-B14F-4D97-AF65-F5344CB8AC3E}">
        <p14:creationId xmlns:p14="http://schemas.microsoft.com/office/powerpoint/2010/main" val="39209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525101" y="1614287"/>
            <a:ext cx="11135762" cy="8094524"/>
          </a:xfrm>
          <a:prstGeom prst="rect">
            <a:avLst/>
          </a:prstGeom>
          <a:noFill/>
        </p:spPr>
        <p:txBody>
          <a:bodyPr wrap="square" rtlCol="0">
            <a:spAutoFit/>
          </a:bodyPr>
          <a:lstStyle/>
          <a:p>
            <a:pPr marL="457200" indent="-457200">
              <a:buFont typeface="Wingdings" panose="05000000000000000000" pitchFamily="2" charset="2"/>
              <a:buChar char="v"/>
            </a:pPr>
            <a:r>
              <a:rPr lang="en-US" sz="2600" dirty="0">
                <a:latin typeface="Avenir Next LT Pro" panose="020B0504020202020204" pitchFamily="34" charset="0"/>
              </a:rPr>
              <a:t>The Visitor Control Center (Bldg. 14615) is located adjacent to North Gate. </a:t>
            </a: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r>
              <a:rPr lang="en-US" sz="2600" dirty="0">
                <a:latin typeface="Avenir Next LT Pro" panose="020B0504020202020204" pitchFamily="34" charset="0"/>
              </a:rPr>
              <a:t>The Pass and ID Office (Bldg. 2403) is located adjacent to the Main Gate.</a:t>
            </a: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r>
              <a:rPr lang="en-US" sz="2600" dirty="0">
                <a:latin typeface="Avenir Next LT Pro" panose="020B0504020202020204" pitchFamily="34" charset="0"/>
              </a:rPr>
              <a:t>If you are seeking base access after hours, please head to the nearest operational gate. 36 Security Forces Squadron personnel have been trained to issue out temporary passes via AF Form 75 (see slide 11)</a:t>
            </a: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a:p>
            <a:r>
              <a:rPr lang="en-US" sz="2600" dirty="0">
                <a:latin typeface="Avenir Next LT Pro" panose="020B0504020202020204" pitchFamily="34" charset="0"/>
              </a:rPr>
              <a:t> </a:t>
            </a:r>
          </a:p>
          <a:p>
            <a:pPr lvl="1"/>
            <a:endParaRPr lang="en-US" sz="2600" dirty="0">
              <a:latin typeface="Avenir Next LT Pro" panose="020B0504020202020204" pitchFamily="34" charset="0"/>
            </a:endParaRPr>
          </a:p>
          <a:p>
            <a:pPr lvl="1"/>
            <a:endParaRPr lang="en-US" sz="2600" dirty="0">
              <a:latin typeface="Avenir Next LT Pro" panose="020B0504020202020204" pitchFamily="34" charset="0"/>
            </a:endParaRPr>
          </a:p>
          <a:p>
            <a:pPr marL="914400" lvl="1" indent="-457200">
              <a:buFont typeface="Wingdings" panose="05000000000000000000" pitchFamily="2" charset="2"/>
              <a:buChar char="v"/>
            </a:pPr>
            <a:endParaRPr lang="en-US" sz="2600" dirty="0">
              <a:latin typeface="Avenir Next LT Pro" panose="020B0504020202020204" pitchFamily="34" charset="0"/>
            </a:endParaRPr>
          </a:p>
          <a:p>
            <a:pPr lvl="1"/>
            <a:endParaRPr lang="en-US" sz="2600" dirty="0">
              <a:latin typeface="Avenir Next LT Pro" panose="020B0504020202020204" pitchFamily="34" charset="0"/>
            </a:endParaRPr>
          </a:p>
        </p:txBody>
      </p:sp>
      <p:sp>
        <p:nvSpPr>
          <p:cNvPr id="7" name="Rectangle 6">
            <a:extLst>
              <a:ext uri="{FF2B5EF4-FFF2-40B4-BE49-F238E27FC236}">
                <a16:creationId xmlns:a16="http://schemas.microsoft.com/office/drawing/2014/main" id="{5CF5D185-965F-9094-7E0E-B1B0563924E5}"/>
              </a:ext>
            </a:extLst>
          </p:cNvPr>
          <p:cNvSpPr/>
          <p:nvPr/>
        </p:nvSpPr>
        <p:spPr>
          <a:xfrm>
            <a:off x="3605293" y="136525"/>
            <a:ext cx="4981428"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Hours of Operation</a:t>
            </a:r>
          </a:p>
        </p:txBody>
      </p:sp>
      <p:graphicFrame>
        <p:nvGraphicFramePr>
          <p:cNvPr id="12" name="Table 11">
            <a:extLst>
              <a:ext uri="{FF2B5EF4-FFF2-40B4-BE49-F238E27FC236}">
                <a16:creationId xmlns:a16="http://schemas.microsoft.com/office/drawing/2014/main" id="{7EEEC728-B76D-1131-1BD4-E157DBAB1632}"/>
              </a:ext>
            </a:extLst>
          </p:cNvPr>
          <p:cNvGraphicFramePr>
            <a:graphicFrameLocks noGrp="1"/>
          </p:cNvGraphicFramePr>
          <p:nvPr>
            <p:extLst>
              <p:ext uri="{D42A27DB-BD31-4B8C-83A1-F6EECF244321}">
                <p14:modId xmlns:p14="http://schemas.microsoft.com/office/powerpoint/2010/main" val="1822477239"/>
              </p:ext>
            </p:extLst>
          </p:nvPr>
        </p:nvGraphicFramePr>
        <p:xfrm>
          <a:off x="368588" y="2469699"/>
          <a:ext cx="11454823" cy="744239"/>
        </p:xfrm>
        <a:graphic>
          <a:graphicData uri="http://schemas.openxmlformats.org/drawingml/2006/table">
            <a:tbl>
              <a:tblPr firstRow="1" bandRow="1">
                <a:tableStyleId>{5C22544A-7EE6-4342-B048-85BDC9FD1C3A}</a:tableStyleId>
              </a:tblPr>
              <a:tblGrid>
                <a:gridCol w="1239579">
                  <a:extLst>
                    <a:ext uri="{9D8B030D-6E8A-4147-A177-3AD203B41FA5}">
                      <a16:colId xmlns:a16="http://schemas.microsoft.com/office/drawing/2014/main" val="28143192"/>
                    </a:ext>
                  </a:extLst>
                </a:gridCol>
                <a:gridCol w="1239579">
                  <a:extLst>
                    <a:ext uri="{9D8B030D-6E8A-4147-A177-3AD203B41FA5}">
                      <a16:colId xmlns:a16="http://schemas.microsoft.com/office/drawing/2014/main" val="1107132673"/>
                    </a:ext>
                  </a:extLst>
                </a:gridCol>
                <a:gridCol w="1455958">
                  <a:extLst>
                    <a:ext uri="{9D8B030D-6E8A-4147-A177-3AD203B41FA5}">
                      <a16:colId xmlns:a16="http://schemas.microsoft.com/office/drawing/2014/main" val="2934861400"/>
                    </a:ext>
                  </a:extLst>
                </a:gridCol>
                <a:gridCol w="1239579">
                  <a:extLst>
                    <a:ext uri="{9D8B030D-6E8A-4147-A177-3AD203B41FA5}">
                      <a16:colId xmlns:a16="http://schemas.microsoft.com/office/drawing/2014/main" val="3455062838"/>
                    </a:ext>
                  </a:extLst>
                </a:gridCol>
                <a:gridCol w="1239579">
                  <a:extLst>
                    <a:ext uri="{9D8B030D-6E8A-4147-A177-3AD203B41FA5}">
                      <a16:colId xmlns:a16="http://schemas.microsoft.com/office/drawing/2014/main" val="2706457801"/>
                    </a:ext>
                  </a:extLst>
                </a:gridCol>
                <a:gridCol w="4061256">
                  <a:extLst>
                    <a:ext uri="{9D8B030D-6E8A-4147-A177-3AD203B41FA5}">
                      <a16:colId xmlns:a16="http://schemas.microsoft.com/office/drawing/2014/main" val="1794865838"/>
                    </a:ext>
                  </a:extLst>
                </a:gridCol>
                <a:gridCol w="979293">
                  <a:extLst>
                    <a:ext uri="{9D8B030D-6E8A-4147-A177-3AD203B41FA5}">
                      <a16:colId xmlns:a16="http://schemas.microsoft.com/office/drawing/2014/main" val="1520660182"/>
                    </a:ext>
                  </a:extLst>
                </a:gridCol>
              </a:tblGrid>
              <a:tr h="322561">
                <a:tc>
                  <a:txBody>
                    <a:bodyPr/>
                    <a:lstStyle/>
                    <a:p>
                      <a:pPr algn="ctr"/>
                      <a:r>
                        <a:rPr lang="en-US" dirty="0">
                          <a:solidFill>
                            <a:schemeClr val="bg1"/>
                          </a:solidFill>
                        </a:rPr>
                        <a:t>Monday</a:t>
                      </a:r>
                    </a:p>
                  </a:txBody>
                  <a:tcPr>
                    <a:solidFill>
                      <a:schemeClr val="accent6"/>
                    </a:solidFill>
                  </a:tcPr>
                </a:tc>
                <a:tc>
                  <a:txBody>
                    <a:bodyPr/>
                    <a:lstStyle/>
                    <a:p>
                      <a:pPr algn="ctr"/>
                      <a:r>
                        <a:rPr lang="en-US" dirty="0">
                          <a:solidFill>
                            <a:schemeClr val="bg1"/>
                          </a:solidFill>
                        </a:rPr>
                        <a:t>Tuesday</a:t>
                      </a:r>
                    </a:p>
                  </a:txBody>
                  <a:tcPr>
                    <a:solidFill>
                      <a:schemeClr val="accent6"/>
                    </a:solidFill>
                  </a:tcPr>
                </a:tc>
                <a:tc>
                  <a:txBody>
                    <a:bodyPr/>
                    <a:lstStyle/>
                    <a:p>
                      <a:pPr algn="ctr"/>
                      <a:r>
                        <a:rPr lang="en-US" dirty="0">
                          <a:solidFill>
                            <a:schemeClr val="bg1"/>
                          </a:solidFill>
                        </a:rPr>
                        <a:t>Wednesday </a:t>
                      </a:r>
                    </a:p>
                  </a:txBody>
                  <a:tcPr>
                    <a:solidFill>
                      <a:schemeClr val="accent6"/>
                    </a:solidFill>
                  </a:tcPr>
                </a:tc>
                <a:tc>
                  <a:txBody>
                    <a:bodyPr/>
                    <a:lstStyle/>
                    <a:p>
                      <a:pPr algn="ctr"/>
                      <a:r>
                        <a:rPr lang="en-US" dirty="0">
                          <a:solidFill>
                            <a:schemeClr val="bg1"/>
                          </a:solidFill>
                        </a:rPr>
                        <a:t>Thursday</a:t>
                      </a:r>
                    </a:p>
                  </a:txBody>
                  <a:tcPr>
                    <a:solidFill>
                      <a:schemeClr val="accent6"/>
                    </a:solidFill>
                  </a:tcPr>
                </a:tc>
                <a:tc>
                  <a:txBody>
                    <a:bodyPr/>
                    <a:lstStyle/>
                    <a:p>
                      <a:pPr algn="ctr"/>
                      <a:r>
                        <a:rPr lang="en-US" dirty="0">
                          <a:solidFill>
                            <a:schemeClr val="bg1"/>
                          </a:solidFill>
                        </a:rPr>
                        <a:t>Friday</a:t>
                      </a:r>
                    </a:p>
                  </a:txBody>
                  <a:tcPr>
                    <a:solidFill>
                      <a:schemeClr val="accent6"/>
                    </a:solidFill>
                  </a:tcPr>
                </a:tc>
                <a:tc>
                  <a:txBody>
                    <a:bodyPr/>
                    <a:lstStyle/>
                    <a:p>
                      <a:pPr algn="ctr"/>
                      <a:r>
                        <a:rPr lang="en-US" dirty="0">
                          <a:solidFill>
                            <a:schemeClr val="bg1"/>
                          </a:solidFill>
                        </a:rPr>
                        <a:t>Saturday</a:t>
                      </a:r>
                    </a:p>
                  </a:txBody>
                  <a:tcPr>
                    <a:solidFill>
                      <a:schemeClr val="accent6"/>
                    </a:solidFill>
                  </a:tcPr>
                </a:tc>
                <a:tc>
                  <a:txBody>
                    <a:bodyPr/>
                    <a:lstStyle/>
                    <a:p>
                      <a:pPr algn="ctr"/>
                      <a:r>
                        <a:rPr lang="en-US" dirty="0">
                          <a:solidFill>
                            <a:schemeClr val="bg1"/>
                          </a:solidFill>
                        </a:rPr>
                        <a:t>Sunday</a:t>
                      </a:r>
                    </a:p>
                  </a:txBody>
                  <a:tcPr>
                    <a:solidFill>
                      <a:srgbClr val="FF0000"/>
                    </a:solidFill>
                  </a:tcPr>
                </a:tc>
                <a:extLst>
                  <a:ext uri="{0D108BD9-81ED-4DB2-BD59-A6C34878D82A}">
                    <a16:rowId xmlns:a16="http://schemas.microsoft.com/office/drawing/2014/main" val="2008571985"/>
                  </a:ext>
                </a:extLst>
              </a:tr>
              <a:tr h="378479">
                <a:tc>
                  <a:txBody>
                    <a:bodyPr/>
                    <a:lstStyle/>
                    <a:p>
                      <a:pPr algn="ctr"/>
                      <a:r>
                        <a:rPr lang="en-US" sz="1600" dirty="0"/>
                        <a:t>0600-1400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0600-1400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0600-1400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0600-1400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0600-1400</a:t>
                      </a:r>
                    </a:p>
                  </a:txBody>
                  <a:tcPr/>
                </a:tc>
                <a:tc>
                  <a:txBody>
                    <a:bodyPr/>
                    <a:lstStyle/>
                    <a:p>
                      <a:pPr algn="ctr"/>
                      <a:r>
                        <a:rPr lang="en-US" sz="1600" dirty="0"/>
                        <a:t>0800-1100, 1100-1200 (lunch) 1200-1600</a:t>
                      </a:r>
                    </a:p>
                  </a:txBody>
                  <a:tcPr/>
                </a:tc>
                <a:tc>
                  <a:txBody>
                    <a:bodyPr/>
                    <a:lstStyle/>
                    <a:p>
                      <a:pPr algn="ctr"/>
                      <a:r>
                        <a:rPr lang="en-US" sz="1600" dirty="0"/>
                        <a:t>Closed</a:t>
                      </a:r>
                    </a:p>
                  </a:txBody>
                  <a:tcPr/>
                </a:tc>
                <a:extLst>
                  <a:ext uri="{0D108BD9-81ED-4DB2-BD59-A6C34878D82A}">
                    <a16:rowId xmlns:a16="http://schemas.microsoft.com/office/drawing/2014/main" val="2096538598"/>
                  </a:ext>
                </a:extLst>
              </a:tr>
            </a:tbl>
          </a:graphicData>
        </a:graphic>
      </p:graphicFrame>
      <p:graphicFrame>
        <p:nvGraphicFramePr>
          <p:cNvPr id="15" name="Table 14">
            <a:extLst>
              <a:ext uri="{FF2B5EF4-FFF2-40B4-BE49-F238E27FC236}">
                <a16:creationId xmlns:a16="http://schemas.microsoft.com/office/drawing/2014/main" id="{0AF8B59C-112A-CB38-13B7-0530FD4638F3}"/>
              </a:ext>
            </a:extLst>
          </p:cNvPr>
          <p:cNvGraphicFramePr>
            <a:graphicFrameLocks noGrp="1"/>
          </p:cNvGraphicFramePr>
          <p:nvPr>
            <p:extLst>
              <p:ext uri="{D42A27DB-BD31-4B8C-83A1-F6EECF244321}">
                <p14:modId xmlns:p14="http://schemas.microsoft.com/office/powerpoint/2010/main" val="3793598484"/>
              </p:ext>
            </p:extLst>
          </p:nvPr>
        </p:nvGraphicFramePr>
        <p:xfrm>
          <a:off x="2018393" y="4058922"/>
          <a:ext cx="8155214" cy="701040"/>
        </p:xfrm>
        <a:graphic>
          <a:graphicData uri="http://schemas.openxmlformats.org/drawingml/2006/table">
            <a:tbl>
              <a:tblPr firstRow="1" bandRow="1">
                <a:tableStyleId>{5C22544A-7EE6-4342-B048-85BDC9FD1C3A}</a:tableStyleId>
              </a:tblPr>
              <a:tblGrid>
                <a:gridCol w="1128789">
                  <a:extLst>
                    <a:ext uri="{9D8B030D-6E8A-4147-A177-3AD203B41FA5}">
                      <a16:colId xmlns:a16="http://schemas.microsoft.com/office/drawing/2014/main" val="28143192"/>
                    </a:ext>
                  </a:extLst>
                </a:gridCol>
                <a:gridCol w="1128789">
                  <a:extLst>
                    <a:ext uri="{9D8B030D-6E8A-4147-A177-3AD203B41FA5}">
                      <a16:colId xmlns:a16="http://schemas.microsoft.com/office/drawing/2014/main" val="1107132673"/>
                    </a:ext>
                  </a:extLst>
                </a:gridCol>
                <a:gridCol w="1471020">
                  <a:extLst>
                    <a:ext uri="{9D8B030D-6E8A-4147-A177-3AD203B41FA5}">
                      <a16:colId xmlns:a16="http://schemas.microsoft.com/office/drawing/2014/main" val="2934861400"/>
                    </a:ext>
                  </a:extLst>
                </a:gridCol>
                <a:gridCol w="1166061">
                  <a:extLst>
                    <a:ext uri="{9D8B030D-6E8A-4147-A177-3AD203B41FA5}">
                      <a16:colId xmlns:a16="http://schemas.microsoft.com/office/drawing/2014/main" val="3455062838"/>
                    </a:ext>
                  </a:extLst>
                </a:gridCol>
                <a:gridCol w="1128789">
                  <a:extLst>
                    <a:ext uri="{9D8B030D-6E8A-4147-A177-3AD203B41FA5}">
                      <a16:colId xmlns:a16="http://schemas.microsoft.com/office/drawing/2014/main" val="2706457801"/>
                    </a:ext>
                  </a:extLst>
                </a:gridCol>
                <a:gridCol w="1142343">
                  <a:extLst>
                    <a:ext uri="{9D8B030D-6E8A-4147-A177-3AD203B41FA5}">
                      <a16:colId xmlns:a16="http://schemas.microsoft.com/office/drawing/2014/main" val="1794865838"/>
                    </a:ext>
                  </a:extLst>
                </a:gridCol>
                <a:gridCol w="989423">
                  <a:extLst>
                    <a:ext uri="{9D8B030D-6E8A-4147-A177-3AD203B41FA5}">
                      <a16:colId xmlns:a16="http://schemas.microsoft.com/office/drawing/2014/main" val="1520660182"/>
                    </a:ext>
                  </a:extLst>
                </a:gridCol>
              </a:tblGrid>
              <a:tr h="328234">
                <a:tc>
                  <a:txBody>
                    <a:bodyPr/>
                    <a:lstStyle/>
                    <a:p>
                      <a:pPr algn="ctr"/>
                      <a:r>
                        <a:rPr lang="en-US" dirty="0">
                          <a:solidFill>
                            <a:schemeClr val="bg1"/>
                          </a:solidFill>
                        </a:rPr>
                        <a:t>Monday</a:t>
                      </a:r>
                    </a:p>
                  </a:txBody>
                  <a:tcPr>
                    <a:solidFill>
                      <a:schemeClr val="accent6"/>
                    </a:solidFill>
                  </a:tcPr>
                </a:tc>
                <a:tc>
                  <a:txBody>
                    <a:bodyPr/>
                    <a:lstStyle/>
                    <a:p>
                      <a:pPr algn="ctr"/>
                      <a:r>
                        <a:rPr lang="en-US" dirty="0">
                          <a:solidFill>
                            <a:schemeClr val="bg1"/>
                          </a:solidFill>
                        </a:rPr>
                        <a:t>Tuesday</a:t>
                      </a:r>
                    </a:p>
                  </a:txBody>
                  <a:tcPr>
                    <a:solidFill>
                      <a:schemeClr val="accent6"/>
                    </a:solidFill>
                  </a:tcPr>
                </a:tc>
                <a:tc>
                  <a:txBody>
                    <a:bodyPr/>
                    <a:lstStyle/>
                    <a:p>
                      <a:pPr algn="ctr"/>
                      <a:r>
                        <a:rPr lang="en-US" dirty="0">
                          <a:solidFill>
                            <a:schemeClr val="bg1"/>
                          </a:solidFill>
                        </a:rPr>
                        <a:t>Wednesday </a:t>
                      </a:r>
                    </a:p>
                  </a:txBody>
                  <a:tcPr>
                    <a:solidFill>
                      <a:schemeClr val="accent6"/>
                    </a:solidFill>
                  </a:tcPr>
                </a:tc>
                <a:tc>
                  <a:txBody>
                    <a:bodyPr/>
                    <a:lstStyle/>
                    <a:p>
                      <a:pPr algn="ctr"/>
                      <a:r>
                        <a:rPr lang="en-US" dirty="0">
                          <a:solidFill>
                            <a:schemeClr val="bg1"/>
                          </a:solidFill>
                        </a:rPr>
                        <a:t>Thursday</a:t>
                      </a:r>
                    </a:p>
                  </a:txBody>
                  <a:tcPr>
                    <a:solidFill>
                      <a:schemeClr val="accent6"/>
                    </a:solidFill>
                  </a:tcPr>
                </a:tc>
                <a:tc>
                  <a:txBody>
                    <a:bodyPr/>
                    <a:lstStyle/>
                    <a:p>
                      <a:pPr algn="ctr"/>
                      <a:r>
                        <a:rPr lang="en-US" dirty="0">
                          <a:solidFill>
                            <a:schemeClr val="bg1"/>
                          </a:solidFill>
                        </a:rPr>
                        <a:t>Friday</a:t>
                      </a:r>
                    </a:p>
                  </a:txBody>
                  <a:tcPr>
                    <a:solidFill>
                      <a:schemeClr val="accent6"/>
                    </a:solidFill>
                  </a:tcPr>
                </a:tc>
                <a:tc>
                  <a:txBody>
                    <a:bodyPr/>
                    <a:lstStyle/>
                    <a:p>
                      <a:pPr algn="ctr"/>
                      <a:r>
                        <a:rPr lang="en-US" dirty="0">
                          <a:solidFill>
                            <a:schemeClr val="bg1"/>
                          </a:solidFill>
                        </a:rPr>
                        <a:t>Saturday</a:t>
                      </a:r>
                    </a:p>
                  </a:txBody>
                  <a:tcPr>
                    <a:solidFill>
                      <a:srgbClr val="FF0000"/>
                    </a:solidFill>
                  </a:tcPr>
                </a:tc>
                <a:tc>
                  <a:txBody>
                    <a:bodyPr/>
                    <a:lstStyle/>
                    <a:p>
                      <a:pPr algn="ctr"/>
                      <a:r>
                        <a:rPr lang="en-US" dirty="0">
                          <a:solidFill>
                            <a:schemeClr val="bg1"/>
                          </a:solidFill>
                        </a:rPr>
                        <a:t>Sunday</a:t>
                      </a:r>
                    </a:p>
                  </a:txBody>
                  <a:tcPr>
                    <a:solidFill>
                      <a:srgbClr val="FF0000"/>
                    </a:solidFill>
                  </a:tcPr>
                </a:tc>
                <a:extLst>
                  <a:ext uri="{0D108BD9-81ED-4DB2-BD59-A6C34878D82A}">
                    <a16:rowId xmlns:a16="http://schemas.microsoft.com/office/drawing/2014/main" val="2008571985"/>
                  </a:ext>
                </a:extLst>
              </a:tr>
              <a:tr h="328234">
                <a:tc>
                  <a:txBody>
                    <a:bodyPr/>
                    <a:lstStyle/>
                    <a:p>
                      <a:pPr algn="ctr"/>
                      <a:r>
                        <a:rPr lang="en-US" sz="1600" dirty="0"/>
                        <a:t>0800-1600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0800-1600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0800-1600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0800-1600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0800-1600</a:t>
                      </a:r>
                    </a:p>
                  </a:txBody>
                  <a:tcPr/>
                </a:tc>
                <a:tc>
                  <a:txBody>
                    <a:bodyPr/>
                    <a:lstStyle/>
                    <a:p>
                      <a:pPr algn="ctr"/>
                      <a:r>
                        <a:rPr lang="en-US" sz="1600" dirty="0"/>
                        <a:t>Closed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Closed</a:t>
                      </a:r>
                    </a:p>
                  </a:txBody>
                  <a:tcPr/>
                </a:tc>
                <a:extLst>
                  <a:ext uri="{0D108BD9-81ED-4DB2-BD59-A6C34878D82A}">
                    <a16:rowId xmlns:a16="http://schemas.microsoft.com/office/drawing/2014/main" val="2096538598"/>
                  </a:ext>
                </a:extLst>
              </a:tr>
            </a:tbl>
          </a:graphicData>
        </a:graphic>
      </p:graphicFrame>
    </p:spTree>
    <p:extLst>
      <p:ext uri="{BB962C8B-B14F-4D97-AF65-F5344CB8AC3E}">
        <p14:creationId xmlns:p14="http://schemas.microsoft.com/office/powerpoint/2010/main" val="331984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5CF5D185-965F-9094-7E0E-B1B0563924E5}"/>
              </a:ext>
            </a:extLst>
          </p:cNvPr>
          <p:cNvSpPr/>
          <p:nvPr/>
        </p:nvSpPr>
        <p:spPr>
          <a:xfrm>
            <a:off x="2025203" y="136525"/>
            <a:ext cx="8135560" cy="707886"/>
          </a:xfrm>
          <a:prstGeom prst="rect">
            <a:avLst/>
          </a:prstGeom>
          <a:noFill/>
        </p:spPr>
        <p:txBody>
          <a:bodyPr wrap="none" lIns="91440" tIns="45720" rIns="91440" bIns="45720">
            <a:spAutoFit/>
          </a:bodyPr>
          <a:lstStyle/>
          <a:p>
            <a:pPr algn="ctr"/>
            <a:r>
              <a:rPr lang="en-US" sz="4000" b="1" dirty="0">
                <a:ln w="0"/>
                <a:effectLst>
                  <a:outerShdw blurRad="38100" dist="19050" dir="2700000" algn="tl" rotWithShape="0">
                    <a:schemeClr val="dk1">
                      <a:alpha val="40000"/>
                    </a:schemeClr>
                  </a:outerShdw>
                </a:effectLst>
                <a:latin typeface="Avenir Next LT Pro" panose="020B0504020202020204" pitchFamily="34" charset="0"/>
              </a:rPr>
              <a:t>How to Sponsor Guests On Base</a:t>
            </a:r>
            <a:endPar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endParaRPr>
          </a:p>
        </p:txBody>
      </p:sp>
      <p:sp>
        <p:nvSpPr>
          <p:cNvPr id="8" name="TextBox 7">
            <a:extLst>
              <a:ext uri="{FF2B5EF4-FFF2-40B4-BE49-F238E27FC236}">
                <a16:creationId xmlns:a16="http://schemas.microsoft.com/office/drawing/2014/main" id="{92E82524-6D60-5BC7-FE28-6C330DF10FBD}"/>
              </a:ext>
            </a:extLst>
          </p:cNvPr>
          <p:cNvSpPr txBox="1"/>
          <p:nvPr/>
        </p:nvSpPr>
        <p:spPr>
          <a:xfrm>
            <a:off x="425513" y="1928388"/>
            <a:ext cx="7197505" cy="4893647"/>
          </a:xfrm>
          <a:prstGeom prst="rect">
            <a:avLst/>
          </a:prstGeom>
          <a:noFill/>
        </p:spPr>
        <p:txBody>
          <a:bodyPr wrap="square" rtlCol="0">
            <a:spAutoFit/>
          </a:bodyPr>
          <a:lstStyle/>
          <a:p>
            <a:pPr marL="457200" indent="-457200">
              <a:buFont typeface="Wingdings" panose="05000000000000000000" pitchFamily="2" charset="2"/>
              <a:buChar char="v"/>
            </a:pPr>
            <a:r>
              <a:rPr lang="en-US" sz="2600" dirty="0">
                <a:latin typeface="Avenir Next LT Pro" panose="020B0504020202020204" pitchFamily="34" charset="0"/>
              </a:rPr>
              <a:t>Procced to the VCC (North gate) with sponsor and all visiting guest</a:t>
            </a:r>
          </a:p>
          <a:p>
            <a:pPr marL="457200" indent="-457200">
              <a:buFont typeface="Wingdings" panose="05000000000000000000" pitchFamily="2" charset="2"/>
              <a:buChar char="v"/>
            </a:pPr>
            <a:r>
              <a:rPr lang="en-US" sz="2600" dirty="0">
                <a:latin typeface="Avenir Next LT Pro" panose="020B0504020202020204" pitchFamily="34" charset="0"/>
              </a:rPr>
              <a:t>Ensure sponsor is present with their CAC card</a:t>
            </a:r>
          </a:p>
          <a:p>
            <a:pPr marL="457200" indent="-457200">
              <a:buFont typeface="Wingdings" panose="05000000000000000000" pitchFamily="2" charset="2"/>
              <a:buChar char="v"/>
            </a:pPr>
            <a:r>
              <a:rPr lang="en-US" sz="2600" dirty="0">
                <a:latin typeface="Avenir Next LT Pro" panose="020B0504020202020204" pitchFamily="34" charset="0"/>
              </a:rPr>
              <a:t>Guest will have Real ID and SSN ready to go</a:t>
            </a:r>
          </a:p>
          <a:p>
            <a:pPr marL="457200" indent="-457200">
              <a:buFont typeface="Wingdings" panose="05000000000000000000" pitchFamily="2" charset="2"/>
              <a:buChar char="v"/>
            </a:pPr>
            <a:r>
              <a:rPr lang="en-US" sz="2600" b="1" dirty="0">
                <a:latin typeface="Avenir Next LT Pro" panose="020B0504020202020204" pitchFamily="34" charset="0"/>
              </a:rPr>
              <a:t>NOTE: We recommend sponsor’s use the provided QR Code to get a head start for their visitors. Also, all forms can be found on the QR Code’s site. </a:t>
            </a:r>
          </a:p>
          <a:p>
            <a:pPr marL="457200" indent="-457200">
              <a:buFont typeface="Wingdings" panose="05000000000000000000" pitchFamily="2" charset="2"/>
              <a:buChar char="v"/>
            </a:pPr>
            <a:endParaRPr lang="en-US" sz="2600" dirty="0">
              <a:latin typeface="Avenir Next LT Pro" panose="020B0504020202020204" pitchFamily="34" charset="0"/>
            </a:endParaRPr>
          </a:p>
          <a:p>
            <a:pPr marL="457200" indent="-457200">
              <a:buFont typeface="Wingdings" panose="05000000000000000000" pitchFamily="2" charset="2"/>
              <a:buChar char="v"/>
            </a:pPr>
            <a:endParaRPr lang="en-US" sz="2600" dirty="0">
              <a:latin typeface="Avenir Next LT Pro" panose="020B0504020202020204" pitchFamily="34" charset="0"/>
            </a:endParaRPr>
          </a:p>
        </p:txBody>
      </p:sp>
      <p:pic>
        <p:nvPicPr>
          <p:cNvPr id="15" name="Picture 14" descr="Chart&#10;&#10;Description automatically generated with medium confidence">
            <a:extLst>
              <a:ext uri="{FF2B5EF4-FFF2-40B4-BE49-F238E27FC236}">
                <a16:creationId xmlns:a16="http://schemas.microsoft.com/office/drawing/2014/main" id="{780388C9-6FEA-9F45-5DC7-940A4F29E2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055" y="2263063"/>
            <a:ext cx="2849415" cy="3302302"/>
          </a:xfrm>
          <a:prstGeom prst="rect">
            <a:avLst/>
          </a:prstGeom>
        </p:spPr>
      </p:pic>
    </p:spTree>
    <p:extLst>
      <p:ext uri="{BB962C8B-B14F-4D97-AF65-F5344CB8AC3E}">
        <p14:creationId xmlns:p14="http://schemas.microsoft.com/office/powerpoint/2010/main" val="91910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1" name="Picture 20" descr="A picture containing text&#10;&#10;Description automatically generated">
            <a:extLst>
              <a:ext uri="{FF2B5EF4-FFF2-40B4-BE49-F238E27FC236}">
                <a16:creationId xmlns:a16="http://schemas.microsoft.com/office/drawing/2014/main" id="{AD180247-265E-2792-D4C2-0CD6D0580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4270" y="2239139"/>
            <a:ext cx="2676525" cy="3478124"/>
          </a:xfrm>
          <a:prstGeom prst="rect">
            <a:avLst/>
          </a:prstGeom>
        </p:spPr>
      </p:pic>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3">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4">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5CF5D185-965F-9094-7E0E-B1B0563924E5}"/>
              </a:ext>
            </a:extLst>
          </p:cNvPr>
          <p:cNvSpPr/>
          <p:nvPr/>
        </p:nvSpPr>
        <p:spPr>
          <a:xfrm>
            <a:off x="4288301" y="136525"/>
            <a:ext cx="3615413"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Approved IDs</a:t>
            </a:r>
          </a:p>
        </p:txBody>
      </p:sp>
      <p:pic>
        <p:nvPicPr>
          <p:cNvPr id="9" name="Picture 8" descr="A close-up of a note&#10;&#10;Description automatically generated with medium confidence">
            <a:extLst>
              <a:ext uri="{FF2B5EF4-FFF2-40B4-BE49-F238E27FC236}">
                <a16:creationId xmlns:a16="http://schemas.microsoft.com/office/drawing/2014/main" id="{7ACA68CB-071D-AA75-4638-EA3EA7479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956" y="2433358"/>
            <a:ext cx="2686050" cy="1704975"/>
          </a:xfrm>
          <a:prstGeom prst="rect">
            <a:avLst/>
          </a:prstGeom>
        </p:spPr>
      </p:pic>
      <p:pic>
        <p:nvPicPr>
          <p:cNvPr id="1030" name="Picture 6" descr="Blog - REAL ID: Your FAQs answered">
            <a:extLst>
              <a:ext uri="{FF2B5EF4-FFF2-40B4-BE49-F238E27FC236}">
                <a16:creationId xmlns:a16="http://schemas.microsoft.com/office/drawing/2014/main" id="{BE75E34B-F32B-C6D1-2315-5545067B8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317" y="3878560"/>
            <a:ext cx="2676525" cy="17049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Diagram&#10;&#10;Description automatically generated">
            <a:extLst>
              <a:ext uri="{FF2B5EF4-FFF2-40B4-BE49-F238E27FC236}">
                <a16:creationId xmlns:a16="http://schemas.microsoft.com/office/drawing/2014/main" id="{91ADBE5C-72A8-4DA7-C93D-5B827EF14F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2759" y="2519032"/>
            <a:ext cx="1809750" cy="2524125"/>
          </a:xfrm>
          <a:prstGeom prst="rect">
            <a:avLst/>
          </a:prstGeom>
        </p:spPr>
      </p:pic>
      <p:pic>
        <p:nvPicPr>
          <p:cNvPr id="11" name="Picture 10" descr="A close-up of a currency note&#10;&#10;Description automatically generated with low confidence">
            <a:extLst>
              <a:ext uri="{FF2B5EF4-FFF2-40B4-BE49-F238E27FC236}">
                <a16:creationId xmlns:a16="http://schemas.microsoft.com/office/drawing/2014/main" id="{3F82B717-881A-F4AF-C855-77770FAF22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5953" y="4255896"/>
            <a:ext cx="2686050" cy="1695450"/>
          </a:xfrm>
          <a:prstGeom prst="rect">
            <a:avLst/>
          </a:prstGeom>
        </p:spPr>
      </p:pic>
      <p:pic>
        <p:nvPicPr>
          <p:cNvPr id="19" name="Picture 18" descr="A child's face on a paper&#10;&#10;Description automatically generated with low confidence">
            <a:extLst>
              <a:ext uri="{FF2B5EF4-FFF2-40B4-BE49-F238E27FC236}">
                <a16:creationId xmlns:a16="http://schemas.microsoft.com/office/drawing/2014/main" id="{8A66F06A-1830-AF40-B911-8D72469CAB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8225" y="4286250"/>
            <a:ext cx="2695575" cy="1695450"/>
          </a:xfrm>
          <a:prstGeom prst="rect">
            <a:avLst/>
          </a:prstGeom>
        </p:spPr>
      </p:pic>
      <p:sp>
        <p:nvSpPr>
          <p:cNvPr id="26" name="Rectangle 25">
            <a:extLst>
              <a:ext uri="{FF2B5EF4-FFF2-40B4-BE49-F238E27FC236}">
                <a16:creationId xmlns:a16="http://schemas.microsoft.com/office/drawing/2014/main" id="{23716F49-C4FE-B052-2743-E7FF01CB5F19}"/>
              </a:ext>
            </a:extLst>
          </p:cNvPr>
          <p:cNvSpPr/>
          <p:nvPr/>
        </p:nvSpPr>
        <p:spPr>
          <a:xfrm>
            <a:off x="128788" y="1940915"/>
            <a:ext cx="2829218" cy="492443"/>
          </a:xfrm>
          <a:prstGeom prst="rect">
            <a:avLst/>
          </a:prstGeom>
          <a:noFill/>
        </p:spPr>
        <p:txBody>
          <a:bodyPr wrap="square" lIns="91440" tIns="45720" rIns="91440" bIns="45720">
            <a:spAutoFit/>
          </a:bodyPr>
          <a:lstStyle/>
          <a:p>
            <a:pPr algn="ctr"/>
            <a:r>
              <a:rPr lang="en-US" sz="2600" b="0" cap="none" spc="0" dirty="0">
                <a:ln w="0"/>
                <a:solidFill>
                  <a:schemeClr val="tx1"/>
                </a:solidFill>
                <a:effectLst>
                  <a:outerShdw blurRad="38100" dist="19050" dir="2700000" algn="tl" rotWithShape="0">
                    <a:schemeClr val="dk1">
                      <a:alpha val="40000"/>
                    </a:schemeClr>
                  </a:outerShdw>
                </a:effectLst>
              </a:rPr>
              <a:t>Real IDs</a:t>
            </a:r>
          </a:p>
        </p:txBody>
      </p:sp>
      <p:sp>
        <p:nvSpPr>
          <p:cNvPr id="27" name="Rectangle 26">
            <a:extLst>
              <a:ext uri="{FF2B5EF4-FFF2-40B4-BE49-F238E27FC236}">
                <a16:creationId xmlns:a16="http://schemas.microsoft.com/office/drawing/2014/main" id="{EDEC36A3-DE58-7B37-172C-B97FBF247E04}"/>
              </a:ext>
            </a:extLst>
          </p:cNvPr>
          <p:cNvSpPr/>
          <p:nvPr/>
        </p:nvSpPr>
        <p:spPr>
          <a:xfrm>
            <a:off x="3153643" y="1650051"/>
            <a:ext cx="4604493" cy="892552"/>
          </a:xfrm>
          <a:prstGeom prst="rect">
            <a:avLst/>
          </a:prstGeom>
          <a:noFill/>
        </p:spPr>
        <p:txBody>
          <a:bodyPr wrap="square" lIns="91440" tIns="45720" rIns="91440" bIns="45720">
            <a:spAutoFit/>
          </a:bodyPr>
          <a:lstStyle/>
          <a:p>
            <a:pPr algn="ctr"/>
            <a:r>
              <a:rPr lang="en-US" sz="2600" dirty="0">
                <a:ln w="0"/>
                <a:effectLst>
                  <a:outerShdw blurRad="38100" dist="19050" dir="2700000" algn="tl" rotWithShape="0">
                    <a:schemeClr val="dk1">
                      <a:alpha val="40000"/>
                    </a:schemeClr>
                  </a:outerShdw>
                </a:effectLst>
              </a:rPr>
              <a:t>U.S., FSM, Marshal Islands, and Palau Passports</a:t>
            </a:r>
            <a:endParaRPr lang="en-US" sz="26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FF0EFD1E-3882-61D4-93A6-CFF9D143F8F1}"/>
              </a:ext>
            </a:extLst>
          </p:cNvPr>
          <p:cNvSpPr/>
          <p:nvPr/>
        </p:nvSpPr>
        <p:spPr>
          <a:xfrm>
            <a:off x="7324285" y="1323160"/>
            <a:ext cx="3482503" cy="892552"/>
          </a:xfrm>
          <a:prstGeom prst="rect">
            <a:avLst/>
          </a:prstGeom>
          <a:noFill/>
        </p:spPr>
        <p:txBody>
          <a:bodyPr wrap="square" lIns="91440" tIns="45720" rIns="91440" bIns="45720">
            <a:spAutoFit/>
          </a:bodyPr>
          <a:lstStyle/>
          <a:p>
            <a:pPr algn="ctr"/>
            <a:r>
              <a:rPr lang="en-US" sz="2600" b="0" cap="none" spc="0" dirty="0">
                <a:ln w="0"/>
                <a:solidFill>
                  <a:schemeClr val="tx1"/>
                </a:solidFill>
                <a:effectLst>
                  <a:outerShdw blurRad="38100" dist="19050" dir="2700000" algn="tl" rotWithShape="0">
                    <a:schemeClr val="dk1">
                      <a:alpha val="40000"/>
                    </a:schemeClr>
                  </a:outerShdw>
                </a:effectLst>
              </a:rPr>
              <a:t>Drivers Licenses with a Birth Certificate</a:t>
            </a:r>
          </a:p>
        </p:txBody>
      </p:sp>
    </p:spTree>
    <p:extLst>
      <p:ext uri="{BB962C8B-B14F-4D97-AF65-F5344CB8AC3E}">
        <p14:creationId xmlns:p14="http://schemas.microsoft.com/office/powerpoint/2010/main" val="407574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5CF5D185-965F-9094-7E0E-B1B0563924E5}"/>
              </a:ext>
            </a:extLst>
          </p:cNvPr>
          <p:cNvSpPr/>
          <p:nvPr/>
        </p:nvSpPr>
        <p:spPr>
          <a:xfrm>
            <a:off x="2922572" y="136525"/>
            <a:ext cx="6346867"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Approved IDs Continued</a:t>
            </a:r>
          </a:p>
        </p:txBody>
      </p:sp>
      <p:sp>
        <p:nvSpPr>
          <p:cNvPr id="26" name="Rectangle 25">
            <a:extLst>
              <a:ext uri="{FF2B5EF4-FFF2-40B4-BE49-F238E27FC236}">
                <a16:creationId xmlns:a16="http://schemas.microsoft.com/office/drawing/2014/main" id="{23716F49-C4FE-B052-2743-E7FF01CB5F19}"/>
              </a:ext>
            </a:extLst>
          </p:cNvPr>
          <p:cNvSpPr/>
          <p:nvPr/>
        </p:nvSpPr>
        <p:spPr>
          <a:xfrm>
            <a:off x="1663841" y="1765681"/>
            <a:ext cx="2829218" cy="492443"/>
          </a:xfrm>
          <a:prstGeom prst="rect">
            <a:avLst/>
          </a:prstGeom>
          <a:noFill/>
        </p:spPr>
        <p:txBody>
          <a:bodyPr wrap="square" lIns="91440" tIns="45720" rIns="91440" bIns="45720">
            <a:spAutoFit/>
          </a:bodyPr>
          <a:lstStyle/>
          <a:p>
            <a:pPr algn="ctr"/>
            <a:r>
              <a:rPr lang="en-US" sz="2600" b="0" cap="none" spc="0" dirty="0">
                <a:ln w="0"/>
                <a:solidFill>
                  <a:schemeClr val="tx1"/>
                </a:solidFill>
                <a:effectLst>
                  <a:outerShdw blurRad="38100" dist="19050" dir="2700000" algn="tl" rotWithShape="0">
                    <a:schemeClr val="dk1">
                      <a:alpha val="40000"/>
                    </a:schemeClr>
                  </a:outerShdw>
                </a:effectLst>
              </a:rPr>
              <a:t>Green Card</a:t>
            </a:r>
          </a:p>
        </p:txBody>
      </p:sp>
      <p:sp>
        <p:nvSpPr>
          <p:cNvPr id="27" name="Rectangle 26">
            <a:extLst>
              <a:ext uri="{FF2B5EF4-FFF2-40B4-BE49-F238E27FC236}">
                <a16:creationId xmlns:a16="http://schemas.microsoft.com/office/drawing/2014/main" id="{EDEC36A3-DE58-7B37-172C-B97FBF247E04}"/>
              </a:ext>
            </a:extLst>
          </p:cNvPr>
          <p:cNvSpPr/>
          <p:nvPr/>
        </p:nvSpPr>
        <p:spPr>
          <a:xfrm>
            <a:off x="6808609" y="1765682"/>
            <a:ext cx="3816841" cy="492443"/>
          </a:xfrm>
          <a:prstGeom prst="rect">
            <a:avLst/>
          </a:prstGeom>
          <a:noFill/>
        </p:spPr>
        <p:txBody>
          <a:bodyPr wrap="square" lIns="91440" tIns="45720" rIns="91440" bIns="45720">
            <a:spAutoFit/>
          </a:bodyPr>
          <a:lstStyle/>
          <a:p>
            <a:pPr algn="ctr"/>
            <a:r>
              <a:rPr lang="en-US" sz="2600" b="0" cap="none" spc="0" dirty="0">
                <a:ln w="0"/>
                <a:solidFill>
                  <a:schemeClr val="tx1"/>
                </a:solidFill>
                <a:effectLst>
                  <a:outerShdw blurRad="38100" dist="19050" dir="2700000" algn="tl" rotWithShape="0">
                    <a:schemeClr val="dk1">
                      <a:alpha val="40000"/>
                    </a:schemeClr>
                  </a:outerShdw>
                </a:effectLst>
              </a:rPr>
              <a:t>Naturalization Certificate</a:t>
            </a:r>
          </a:p>
        </p:txBody>
      </p:sp>
      <p:pic>
        <p:nvPicPr>
          <p:cNvPr id="30" name="Picture 29" descr="Map&#10;&#10;Description automatically generated">
            <a:extLst>
              <a:ext uri="{FF2B5EF4-FFF2-40B4-BE49-F238E27FC236}">
                <a16:creationId xmlns:a16="http://schemas.microsoft.com/office/drawing/2014/main" id="{A7B38F46-CCBC-148F-9273-04B494958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19" y="2270596"/>
            <a:ext cx="3059861" cy="1924577"/>
          </a:xfrm>
          <a:prstGeom prst="rect">
            <a:avLst/>
          </a:prstGeom>
        </p:spPr>
      </p:pic>
      <p:pic>
        <p:nvPicPr>
          <p:cNvPr id="32" name="Picture 31" descr="Text&#10;&#10;Description automatically generated">
            <a:extLst>
              <a:ext uri="{FF2B5EF4-FFF2-40B4-BE49-F238E27FC236}">
                <a16:creationId xmlns:a16="http://schemas.microsoft.com/office/drawing/2014/main" id="{FDE3965F-E063-2C2B-5117-E951917DF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6985" y="2258124"/>
            <a:ext cx="3560087" cy="2775186"/>
          </a:xfrm>
          <a:prstGeom prst="rect">
            <a:avLst/>
          </a:prstGeom>
        </p:spPr>
      </p:pic>
      <p:pic>
        <p:nvPicPr>
          <p:cNvPr id="34" name="Picture 33" descr="A picture containing text, newspaper&#10;&#10;Description automatically generated">
            <a:extLst>
              <a:ext uri="{FF2B5EF4-FFF2-40B4-BE49-F238E27FC236}">
                <a16:creationId xmlns:a16="http://schemas.microsoft.com/office/drawing/2014/main" id="{95B12109-C4D3-5E65-AA82-FD59C2322A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4753" y="3942355"/>
            <a:ext cx="3059861" cy="1942252"/>
          </a:xfrm>
          <a:prstGeom prst="rect">
            <a:avLst/>
          </a:prstGeom>
        </p:spPr>
      </p:pic>
    </p:spTree>
    <p:extLst>
      <p:ext uri="{BB962C8B-B14F-4D97-AF65-F5344CB8AC3E}">
        <p14:creationId xmlns:p14="http://schemas.microsoft.com/office/powerpoint/2010/main" val="333441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525101" y="1644589"/>
            <a:ext cx="11135762" cy="6093976"/>
          </a:xfrm>
          <a:prstGeom prst="rect">
            <a:avLst/>
          </a:prstGeom>
          <a:noFill/>
        </p:spPr>
        <p:txBody>
          <a:bodyPr wrap="square" rtlCol="0">
            <a:spAutoFit/>
          </a:bodyPr>
          <a:lstStyle/>
          <a:p>
            <a:pPr marL="457200" indent="-457200">
              <a:buFont typeface="Wingdings" panose="05000000000000000000" pitchFamily="2" charset="2"/>
              <a:buChar char="v"/>
            </a:pPr>
            <a:r>
              <a:rPr lang="en-US" sz="2600" dirty="0">
                <a:latin typeface="Avenir Next LT Pro" panose="020B0504020202020204" pitchFamily="34" charset="0"/>
              </a:rPr>
              <a:t>Special Purpose Pass (SPP) </a:t>
            </a:r>
          </a:p>
          <a:p>
            <a:pPr marL="914400" lvl="1" indent="-457200">
              <a:buFont typeface="Wingdings" panose="05000000000000000000" pitchFamily="2" charset="2"/>
              <a:buChar char="v"/>
            </a:pPr>
            <a:r>
              <a:rPr lang="en-US" sz="2600" dirty="0">
                <a:latin typeface="Avenir Next LT Pro" panose="020B0504020202020204" pitchFamily="34" charset="0"/>
              </a:rPr>
              <a:t>Only used for visiting family members from off-island</a:t>
            </a:r>
          </a:p>
          <a:p>
            <a:pPr marL="914400" lvl="1" indent="-457200">
              <a:buFont typeface="Wingdings" panose="05000000000000000000" pitchFamily="2" charset="2"/>
              <a:buChar char="v"/>
            </a:pPr>
            <a:r>
              <a:rPr lang="en-US" sz="2600" dirty="0">
                <a:latin typeface="Avenir Next LT Pro" panose="020B0504020202020204" pitchFamily="34" charset="0"/>
              </a:rPr>
              <a:t>It is recommended that you start this process </a:t>
            </a:r>
            <a:r>
              <a:rPr lang="en-US" sz="2600" b="1" u="sng" dirty="0">
                <a:latin typeface="Avenir Next LT Pro" panose="020B0504020202020204" pitchFamily="34" charset="0"/>
              </a:rPr>
              <a:t>TWO WEEKS</a:t>
            </a:r>
            <a:r>
              <a:rPr lang="en-US" sz="2600" dirty="0">
                <a:latin typeface="Avenir Next LT Pro" panose="020B0504020202020204" pitchFamily="34" charset="0"/>
              </a:rPr>
              <a:t> prior</a:t>
            </a:r>
          </a:p>
          <a:p>
            <a:pPr marL="457200" indent="-457200">
              <a:buFont typeface="Wingdings" panose="05000000000000000000" pitchFamily="2" charset="2"/>
              <a:buChar char="v"/>
            </a:pPr>
            <a:r>
              <a:rPr lang="en-US" sz="2600" dirty="0">
                <a:latin typeface="Avenir Next LT Pro" panose="020B0504020202020204" pitchFamily="34" charset="0"/>
              </a:rPr>
              <a:t>Special Events Pass (SPE)</a:t>
            </a:r>
          </a:p>
          <a:p>
            <a:pPr marL="914400" lvl="1" indent="-457200">
              <a:buFont typeface="Wingdings" panose="05000000000000000000" pitchFamily="2" charset="2"/>
              <a:buChar char="v"/>
            </a:pPr>
            <a:r>
              <a:rPr lang="en-US" sz="2600" dirty="0">
                <a:latin typeface="Avenir Next LT Pro" panose="020B0504020202020204" pitchFamily="34" charset="0"/>
              </a:rPr>
              <a:t>Used for special events that occur on the installation that has a large amounts of guest (ex: kids birthday party)</a:t>
            </a:r>
          </a:p>
          <a:p>
            <a:pPr marL="914400" lvl="1" indent="-457200">
              <a:buFont typeface="Wingdings" panose="05000000000000000000" pitchFamily="2" charset="2"/>
              <a:buChar char="v"/>
            </a:pPr>
            <a:r>
              <a:rPr lang="en-US" sz="2600" dirty="0">
                <a:latin typeface="Avenir Next LT Pro" panose="020B0504020202020204" pitchFamily="34" charset="0"/>
              </a:rPr>
              <a:t>It is recommended that you start this process </a:t>
            </a:r>
            <a:r>
              <a:rPr lang="en-US" sz="2600" b="1" u="sng" dirty="0">
                <a:latin typeface="Avenir Next LT Pro" panose="020B0504020202020204" pitchFamily="34" charset="0"/>
              </a:rPr>
              <a:t>TWO WEEKS</a:t>
            </a:r>
            <a:r>
              <a:rPr lang="en-US" sz="2600" dirty="0">
                <a:latin typeface="Avenir Next LT Pro" panose="020B0504020202020204" pitchFamily="34" charset="0"/>
              </a:rPr>
              <a:t> prior</a:t>
            </a:r>
          </a:p>
          <a:p>
            <a:pPr marL="457200" indent="-457200">
              <a:buFont typeface="Wingdings" panose="05000000000000000000" pitchFamily="2" charset="2"/>
              <a:buChar char="v"/>
            </a:pPr>
            <a:r>
              <a:rPr lang="en-US" sz="2600" dirty="0">
                <a:latin typeface="Avenir Next LT Pro" panose="020B0504020202020204" pitchFamily="34" charset="0"/>
              </a:rPr>
              <a:t>AF Fm 75, Visitors Pass</a:t>
            </a:r>
          </a:p>
          <a:p>
            <a:pPr marL="914400" lvl="1" indent="-457200">
              <a:buFont typeface="Wingdings" panose="05000000000000000000" pitchFamily="2" charset="2"/>
              <a:buChar char="v"/>
            </a:pPr>
            <a:r>
              <a:rPr lang="en-US" sz="2600" dirty="0">
                <a:latin typeface="Avenir Next LT Pro" panose="020B0504020202020204" pitchFamily="34" charset="0"/>
              </a:rPr>
              <a:t>Used for visitors accessing during work or after hours</a:t>
            </a:r>
          </a:p>
          <a:p>
            <a:pPr marL="914400" lvl="1" indent="-457200">
              <a:buFont typeface="Wingdings" panose="05000000000000000000" pitchFamily="2" charset="2"/>
              <a:buChar char="v"/>
            </a:pPr>
            <a:r>
              <a:rPr lang="en-US" sz="2600" dirty="0">
                <a:latin typeface="Avenir Next LT Pro" panose="020B0504020202020204" pitchFamily="34" charset="0"/>
              </a:rPr>
              <a:t>If your visitor is a foreigner, a Foreign Visitor Request (FVR) must be accomplished. This is done at Pass and ID (main gate) </a:t>
            </a:r>
          </a:p>
          <a:p>
            <a:pPr lvl="1"/>
            <a:endParaRPr lang="en-US" sz="2600" dirty="0">
              <a:latin typeface="Avenir Next LT Pro" panose="020B0504020202020204" pitchFamily="34" charset="0"/>
            </a:endParaRPr>
          </a:p>
          <a:p>
            <a:pPr lvl="1"/>
            <a:endParaRPr lang="en-US" sz="2600" dirty="0">
              <a:latin typeface="Avenir Next LT Pro" panose="020B0504020202020204" pitchFamily="34" charset="0"/>
            </a:endParaRPr>
          </a:p>
          <a:p>
            <a:pPr marL="914400" lvl="1" indent="-457200">
              <a:buFont typeface="Wingdings" panose="05000000000000000000" pitchFamily="2" charset="2"/>
              <a:buChar char="v"/>
            </a:pPr>
            <a:endParaRPr lang="en-US" sz="2600" dirty="0">
              <a:latin typeface="Avenir Next LT Pro" panose="020B0504020202020204" pitchFamily="34" charset="0"/>
            </a:endParaRPr>
          </a:p>
          <a:p>
            <a:pPr lvl="1"/>
            <a:endParaRPr lang="en-US" sz="2600" dirty="0">
              <a:latin typeface="Avenir Next LT Pro" panose="020B0504020202020204" pitchFamily="34" charset="0"/>
            </a:endParaRPr>
          </a:p>
        </p:txBody>
      </p:sp>
      <p:sp>
        <p:nvSpPr>
          <p:cNvPr id="7" name="Rectangle 6">
            <a:extLst>
              <a:ext uri="{FF2B5EF4-FFF2-40B4-BE49-F238E27FC236}">
                <a16:creationId xmlns:a16="http://schemas.microsoft.com/office/drawing/2014/main" id="{5CF5D185-965F-9094-7E0E-B1B0563924E5}"/>
              </a:ext>
            </a:extLst>
          </p:cNvPr>
          <p:cNvSpPr/>
          <p:nvPr/>
        </p:nvSpPr>
        <p:spPr>
          <a:xfrm>
            <a:off x="4261142" y="136525"/>
            <a:ext cx="3669724" cy="707886"/>
          </a:xfrm>
          <a:prstGeom prst="rect">
            <a:avLst/>
          </a:prstGeom>
          <a:noFill/>
        </p:spPr>
        <p:txBody>
          <a:bodyPr wrap="none" lIns="91440" tIns="45720" rIns="91440" bIns="45720">
            <a:spAutoFit/>
          </a:bodyPr>
          <a:lstStyle/>
          <a:p>
            <a:pPr algn="ctr"/>
            <a:r>
              <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rPr>
              <a:t>Forms </a:t>
            </a:r>
            <a:r>
              <a:rPr lang="en-US" sz="4000" b="1" dirty="0">
                <a:ln w="0"/>
                <a:effectLst>
                  <a:outerShdw blurRad="38100" dist="19050" dir="2700000" algn="tl" rotWithShape="0">
                    <a:schemeClr val="dk1">
                      <a:alpha val="40000"/>
                    </a:schemeClr>
                  </a:outerShdw>
                </a:effectLst>
                <a:latin typeface="Avenir Next LT Pro" panose="020B0504020202020204" pitchFamily="34" charset="0"/>
              </a:rPr>
              <a:t>For You</a:t>
            </a:r>
            <a:endPar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endParaRPr>
          </a:p>
        </p:txBody>
      </p:sp>
    </p:spTree>
    <p:extLst>
      <p:ext uri="{BB962C8B-B14F-4D97-AF65-F5344CB8AC3E}">
        <p14:creationId xmlns:p14="http://schemas.microsoft.com/office/powerpoint/2010/main" val="214777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4771176" y="1464150"/>
            <a:ext cx="6680678" cy="4154984"/>
          </a:xfrm>
          <a:prstGeom prst="rect">
            <a:avLst/>
          </a:prstGeom>
          <a:noFill/>
        </p:spPr>
        <p:txBody>
          <a:bodyPr wrap="square" rtlCol="0">
            <a:spAutoFit/>
          </a:bodyPr>
          <a:lstStyle/>
          <a:p>
            <a:pPr marL="342900" indent="-342900">
              <a:buFont typeface="Wingdings" panose="05000000000000000000" pitchFamily="2" charset="2"/>
              <a:buChar char="v"/>
            </a:pPr>
            <a:r>
              <a:rPr lang="en-US" sz="2400" b="1" u="sng" dirty="0">
                <a:latin typeface="Avenir Next LT Pro" panose="020B0504020202020204" pitchFamily="34" charset="0"/>
              </a:rPr>
              <a:t>Step 1.</a:t>
            </a:r>
            <a:r>
              <a:rPr lang="en-US" sz="2400" dirty="0">
                <a:latin typeface="Avenir Next LT Pro" panose="020B0504020202020204" pitchFamily="34" charset="0"/>
              </a:rPr>
              <a:t> Type or write your rank, name, unit, and squadron information</a:t>
            </a:r>
          </a:p>
          <a:p>
            <a:pPr marL="457200" indent="-457200">
              <a:buFont typeface="Wingdings" panose="05000000000000000000" pitchFamily="2" charset="2"/>
              <a:buChar char="v"/>
            </a:pPr>
            <a:r>
              <a:rPr lang="en-US" sz="2400" b="1" u="sng" dirty="0">
                <a:latin typeface="Avenir Next LT Pro" panose="020B0504020202020204" pitchFamily="34" charset="0"/>
              </a:rPr>
              <a:t>Step 2.</a:t>
            </a:r>
            <a:r>
              <a:rPr lang="en-US" sz="2400" dirty="0">
                <a:latin typeface="Avenir Next LT Pro" panose="020B0504020202020204" pitchFamily="34" charset="0"/>
              </a:rPr>
              <a:t> Enter details about the event (location/address, dates/times, and POC information)</a:t>
            </a:r>
          </a:p>
          <a:p>
            <a:pPr marL="457200" indent="-457200">
              <a:buFont typeface="Wingdings" panose="05000000000000000000" pitchFamily="2" charset="2"/>
              <a:buChar char="v"/>
            </a:pPr>
            <a:r>
              <a:rPr lang="en-US" sz="2400" b="1" u="sng" dirty="0">
                <a:latin typeface="Avenir Next LT Pro" panose="020B0504020202020204" pitchFamily="34" charset="0"/>
              </a:rPr>
              <a:t>Step 3.</a:t>
            </a:r>
            <a:r>
              <a:rPr lang="en-US" sz="2400" dirty="0">
                <a:latin typeface="Avenir Next LT Pro" panose="020B0504020202020204" pitchFamily="34" charset="0"/>
              </a:rPr>
              <a:t> Sign and obtain Commander/Shirts signature</a:t>
            </a:r>
          </a:p>
          <a:p>
            <a:endParaRPr lang="en-US" sz="2400" b="1" u="sng" dirty="0">
              <a:latin typeface="Avenir Next LT Pro" panose="020B0504020202020204" pitchFamily="34" charset="0"/>
            </a:endParaRPr>
          </a:p>
          <a:p>
            <a:pPr marL="457200" indent="-457200">
              <a:buFont typeface="Wingdings" panose="05000000000000000000" pitchFamily="2" charset="2"/>
              <a:buChar char="v"/>
            </a:pPr>
            <a:endParaRPr lang="en-US" sz="2400" dirty="0">
              <a:latin typeface="Avenir Next LT Pro" panose="020B0504020202020204" pitchFamily="34" charset="0"/>
            </a:endParaRPr>
          </a:p>
          <a:p>
            <a:pPr marL="457200" indent="-457200">
              <a:buFont typeface="Wingdings" panose="05000000000000000000" pitchFamily="2" charset="2"/>
              <a:buChar char="v"/>
            </a:pPr>
            <a:endParaRPr lang="en-US" sz="2400" dirty="0">
              <a:latin typeface="Avenir Next LT Pro" panose="020B0504020202020204" pitchFamily="34" charset="0"/>
            </a:endParaRPr>
          </a:p>
          <a:p>
            <a:pPr marL="457200" indent="-457200">
              <a:buFont typeface="Wingdings" panose="05000000000000000000" pitchFamily="2" charset="2"/>
              <a:buChar char="v"/>
            </a:pPr>
            <a:endParaRPr lang="en-US" sz="2400" dirty="0">
              <a:latin typeface="Avenir Next LT Pro" panose="020B0504020202020204" pitchFamily="34" charset="0"/>
            </a:endParaRPr>
          </a:p>
        </p:txBody>
      </p:sp>
      <p:sp>
        <p:nvSpPr>
          <p:cNvPr id="7" name="Rectangle 6">
            <a:extLst>
              <a:ext uri="{FF2B5EF4-FFF2-40B4-BE49-F238E27FC236}">
                <a16:creationId xmlns:a16="http://schemas.microsoft.com/office/drawing/2014/main" id="{5CF5D185-965F-9094-7E0E-B1B0563924E5}"/>
              </a:ext>
            </a:extLst>
          </p:cNvPr>
          <p:cNvSpPr/>
          <p:nvPr/>
        </p:nvSpPr>
        <p:spPr>
          <a:xfrm>
            <a:off x="3025339" y="136525"/>
            <a:ext cx="6141361" cy="707886"/>
          </a:xfrm>
          <a:prstGeom prst="rect">
            <a:avLst/>
          </a:prstGeom>
          <a:noFill/>
        </p:spPr>
        <p:txBody>
          <a:bodyPr wrap="none" lIns="91440" tIns="45720" rIns="91440" bIns="45720">
            <a:spAutoFit/>
          </a:bodyPr>
          <a:lstStyle/>
          <a:p>
            <a:pPr algn="ctr"/>
            <a:r>
              <a:rPr lang="en-US" sz="4000" b="1" dirty="0">
                <a:ln w="0"/>
                <a:effectLst>
                  <a:outerShdw blurRad="38100" dist="19050" dir="2700000" algn="tl" rotWithShape="0">
                    <a:schemeClr val="dk1">
                      <a:alpha val="40000"/>
                    </a:schemeClr>
                  </a:outerShdw>
                </a:effectLst>
                <a:latin typeface="Avenir Next LT Pro" panose="020B0504020202020204" pitchFamily="34" charset="0"/>
              </a:rPr>
              <a:t>Special Event Pass (SPE)</a:t>
            </a:r>
            <a:endPar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endParaRPr>
          </a:p>
        </p:txBody>
      </p:sp>
      <p:pic>
        <p:nvPicPr>
          <p:cNvPr id="12" name="Picture 11" descr="A picture containing table&#10;&#10;Description automatically generated">
            <a:extLst>
              <a:ext uri="{FF2B5EF4-FFF2-40B4-BE49-F238E27FC236}">
                <a16:creationId xmlns:a16="http://schemas.microsoft.com/office/drawing/2014/main" id="{77FD68DB-8CC9-68C4-FCA8-7AAF56512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90" y="1493327"/>
            <a:ext cx="4183743" cy="4519052"/>
          </a:xfrm>
          <a:prstGeom prst="rect">
            <a:avLst/>
          </a:prstGeom>
        </p:spPr>
      </p:pic>
      <p:sp>
        <p:nvSpPr>
          <p:cNvPr id="15" name="Star: 5 Points 14">
            <a:extLst>
              <a:ext uri="{FF2B5EF4-FFF2-40B4-BE49-F238E27FC236}">
                <a16:creationId xmlns:a16="http://schemas.microsoft.com/office/drawing/2014/main" id="{2356890F-87E4-D8FC-4E1C-A496BF8BA656}"/>
              </a:ext>
            </a:extLst>
          </p:cNvPr>
          <p:cNvSpPr/>
          <p:nvPr/>
        </p:nvSpPr>
        <p:spPr>
          <a:xfrm>
            <a:off x="2449714" y="1644589"/>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16" name="Star: 5 Points 15">
            <a:extLst>
              <a:ext uri="{FF2B5EF4-FFF2-40B4-BE49-F238E27FC236}">
                <a16:creationId xmlns:a16="http://schemas.microsoft.com/office/drawing/2014/main" id="{3731EBE6-3FD2-E5EB-C9D2-5C9C30F97FDA}"/>
              </a:ext>
            </a:extLst>
          </p:cNvPr>
          <p:cNvSpPr/>
          <p:nvPr/>
        </p:nvSpPr>
        <p:spPr>
          <a:xfrm>
            <a:off x="4186279" y="2933752"/>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2</a:t>
            </a:r>
          </a:p>
        </p:txBody>
      </p:sp>
      <p:sp>
        <p:nvSpPr>
          <p:cNvPr id="17" name="Star: 5 Points 16">
            <a:extLst>
              <a:ext uri="{FF2B5EF4-FFF2-40B4-BE49-F238E27FC236}">
                <a16:creationId xmlns:a16="http://schemas.microsoft.com/office/drawing/2014/main" id="{C9B415F6-5B77-72CD-E246-85CB2625D514}"/>
              </a:ext>
            </a:extLst>
          </p:cNvPr>
          <p:cNvSpPr/>
          <p:nvPr/>
        </p:nvSpPr>
        <p:spPr>
          <a:xfrm>
            <a:off x="3822510" y="5222773"/>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277172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09FD2909-7C8A-A1A1-4311-67E020EB2461}"/>
              </a:ext>
            </a:extLst>
          </p:cNvPr>
          <p:cNvSpPr>
            <a:spLocks noGrp="1"/>
          </p:cNvSpPr>
          <p:nvPr>
            <p:ph type="ftr" sz="quarter" idx="11"/>
          </p:nvPr>
        </p:nvSpPr>
        <p:spPr>
          <a:xfrm>
            <a:off x="7008137"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UNITED STATES AIR FORCE </a:t>
            </a:r>
            <a:r>
              <a:rPr kumimoji="0" lang="en-US" sz="2000" b="1" i="0"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200" b="1" i="0" u="none" strike="noStrike" kern="1200" cap="none" spc="0" normalizeH="0" baseline="0" noProof="0" dirty="0">
                <a:ln>
                  <a:noFill/>
                </a:ln>
                <a:solidFill>
                  <a:prstClr val="white"/>
                </a:solidFill>
                <a:effectLst/>
                <a:uLnTx/>
                <a:uFillTx/>
                <a:latin typeface="Aptos" panose="02110004020202020204"/>
                <a:ea typeface="+mn-ea"/>
                <a:cs typeface="+mn-cs"/>
              </a:rPr>
              <a:t> PACIFIC AIR FORCES</a:t>
            </a:r>
          </a:p>
        </p:txBody>
      </p:sp>
      <p:sp>
        <p:nvSpPr>
          <p:cNvPr id="14" name="Slide Number Placeholder 13">
            <a:extLst>
              <a:ext uri="{FF2B5EF4-FFF2-40B4-BE49-F238E27FC236}">
                <a16:creationId xmlns:a16="http://schemas.microsoft.com/office/drawing/2014/main" id="{EBCD00E8-C8AD-BFB8-CA55-E33908FC28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F92-633E-4B4A-B48B-ACA80C1C039B}"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pic>
        <p:nvPicPr>
          <p:cNvPr id="3" name="Picture 2" descr="Logo&#10;&#10;Description automatically generated">
            <a:extLst>
              <a:ext uri="{FF2B5EF4-FFF2-40B4-BE49-F238E27FC236}">
                <a16:creationId xmlns:a16="http://schemas.microsoft.com/office/drawing/2014/main" id="{82B5901F-BE20-B6A5-F6C9-A9E3648F8433}"/>
              </a:ext>
            </a:extLst>
          </p:cNvPr>
          <p:cNvPicPr/>
          <p:nvPr/>
        </p:nvPicPr>
        <p:blipFill>
          <a:blip r:embed="rId2">
            <a:extLst>
              <a:ext uri="{28A0092B-C50C-407E-A947-70E740481C1C}">
                <a14:useLocalDpi xmlns:a14="http://schemas.microsoft.com/office/drawing/2010/main" val="0"/>
              </a:ext>
            </a:extLst>
          </a:blip>
          <a:stretch>
            <a:fillRect/>
          </a:stretch>
        </p:blipFill>
        <p:spPr>
          <a:xfrm>
            <a:off x="45108" y="74928"/>
            <a:ext cx="1586184" cy="1569661"/>
          </a:xfrm>
          <a:prstGeom prst="rect">
            <a:avLst/>
          </a:prstGeom>
        </p:spPr>
      </p:pic>
      <p:pic>
        <p:nvPicPr>
          <p:cNvPr id="4" name="Picture 3" descr="Logo&#10;&#10;Description automatically generated">
            <a:extLst>
              <a:ext uri="{FF2B5EF4-FFF2-40B4-BE49-F238E27FC236}">
                <a16:creationId xmlns:a16="http://schemas.microsoft.com/office/drawing/2014/main" id="{37C9D77E-0845-1B30-4E95-BEC808CD6573}"/>
              </a:ext>
            </a:extLst>
          </p:cNvPr>
          <p:cNvPicPr/>
          <p:nvPr/>
        </p:nvPicPr>
        <p:blipFill>
          <a:blip r:embed="rId3">
            <a:extLst>
              <a:ext uri="{28A0092B-C50C-407E-A947-70E740481C1C}">
                <a14:useLocalDpi xmlns:a14="http://schemas.microsoft.com/office/drawing/2010/main" val="0"/>
              </a:ext>
            </a:extLst>
          </a:blip>
          <a:stretch>
            <a:fillRect/>
          </a:stretch>
        </p:blipFill>
        <p:spPr>
          <a:xfrm>
            <a:off x="10560708" y="74928"/>
            <a:ext cx="1586184" cy="1569661"/>
          </a:xfrm>
          <a:prstGeom prst="rect">
            <a:avLst/>
          </a:prstGeom>
        </p:spPr>
      </p:pic>
      <p:sp>
        <p:nvSpPr>
          <p:cNvPr id="5" name="Rectangle 4">
            <a:extLst>
              <a:ext uri="{FF2B5EF4-FFF2-40B4-BE49-F238E27FC236}">
                <a16:creationId xmlns:a16="http://schemas.microsoft.com/office/drawing/2014/main" id="{BC233D88-2EB4-A60E-8392-F5D0917BBED5}"/>
              </a:ext>
            </a:extLst>
          </p:cNvPr>
          <p:cNvSpPr>
            <a:spLocks noGrp="1" noRot="1" noMove="1" noResize="1" noEditPoints="1" noAdjustHandles="1" noChangeArrowheads="1" noChangeShapeType="1"/>
          </p:cNvSpPr>
          <p:nvPr/>
        </p:nvSpPr>
        <p:spPr>
          <a:xfrm>
            <a:off x="1711105" y="1140737"/>
            <a:ext cx="876375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19AC828D-6DCE-EC48-0E83-CF6F69AD456B}"/>
              </a:ext>
            </a:extLst>
          </p:cNvPr>
          <p:cNvSpPr/>
          <p:nvPr/>
        </p:nvSpPr>
        <p:spPr>
          <a:xfrm>
            <a:off x="45108" y="6261351"/>
            <a:ext cx="12101784" cy="9053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2727602-384A-6F57-A497-D65EA8602381}"/>
              </a:ext>
            </a:extLst>
          </p:cNvPr>
          <p:cNvSpPr txBox="1"/>
          <p:nvPr/>
        </p:nvSpPr>
        <p:spPr>
          <a:xfrm>
            <a:off x="5660081" y="1784555"/>
            <a:ext cx="5973622" cy="2677656"/>
          </a:xfrm>
          <a:prstGeom prst="rect">
            <a:avLst/>
          </a:prstGeom>
          <a:noFill/>
        </p:spPr>
        <p:txBody>
          <a:bodyPr wrap="square" rtlCol="0">
            <a:spAutoFit/>
          </a:bodyPr>
          <a:lstStyle/>
          <a:p>
            <a:pPr marL="457200" indent="-457200">
              <a:buFont typeface="Wingdings" panose="05000000000000000000" pitchFamily="2" charset="2"/>
              <a:buChar char="v"/>
            </a:pPr>
            <a:r>
              <a:rPr lang="en-US" sz="2400" dirty="0">
                <a:latin typeface="Avenir Next LT Pro" panose="020B0504020202020204" pitchFamily="34" charset="0"/>
              </a:rPr>
              <a:t>Information must be typed in</a:t>
            </a:r>
          </a:p>
          <a:p>
            <a:pPr marL="457200" indent="-457200">
              <a:buFont typeface="Wingdings" panose="05000000000000000000" pitchFamily="2" charset="2"/>
              <a:buChar char="v"/>
            </a:pPr>
            <a:r>
              <a:rPr lang="en-US" sz="2400" b="1" dirty="0">
                <a:latin typeface="Avenir Next LT Pro" panose="020B0504020202020204" pitchFamily="34" charset="0"/>
              </a:rPr>
              <a:t>Step 1.</a:t>
            </a:r>
            <a:r>
              <a:rPr lang="en-US" sz="2400" dirty="0">
                <a:latin typeface="Avenir Next LT Pro" panose="020B0504020202020204" pitchFamily="34" charset="0"/>
              </a:rPr>
              <a:t> Fill out visitor information</a:t>
            </a:r>
          </a:p>
          <a:p>
            <a:pPr marL="457200" indent="-457200">
              <a:buFont typeface="Wingdings" panose="05000000000000000000" pitchFamily="2" charset="2"/>
              <a:buChar char="v"/>
            </a:pPr>
            <a:r>
              <a:rPr lang="en-US" sz="2400" b="1" dirty="0">
                <a:latin typeface="Avenir Next LT Pro" panose="020B0504020202020204" pitchFamily="34" charset="0"/>
              </a:rPr>
              <a:t>Step 2.</a:t>
            </a:r>
            <a:r>
              <a:rPr lang="en-US" sz="2400" dirty="0">
                <a:latin typeface="Avenir Next LT Pro" panose="020B0504020202020204" pitchFamily="34" charset="0"/>
              </a:rPr>
              <a:t> Add date of birth in the YYYY-MM-DD format</a:t>
            </a:r>
          </a:p>
          <a:p>
            <a:pPr marL="457200" indent="-457200">
              <a:buFont typeface="Wingdings" panose="05000000000000000000" pitchFamily="2" charset="2"/>
              <a:buChar char="v"/>
            </a:pPr>
            <a:r>
              <a:rPr lang="en-US" sz="2400" b="1" dirty="0">
                <a:latin typeface="Avenir Next LT Pro" panose="020B0504020202020204" pitchFamily="34" charset="0"/>
              </a:rPr>
              <a:t>Step 3.</a:t>
            </a:r>
            <a:r>
              <a:rPr lang="en-US" sz="2400" dirty="0">
                <a:latin typeface="Avenir Next LT Pro" panose="020B0504020202020204" pitchFamily="34" charset="0"/>
              </a:rPr>
              <a:t> Add SSN in the XXX-XX-XXXX format</a:t>
            </a:r>
          </a:p>
          <a:p>
            <a:endParaRPr lang="en-US" sz="2400" dirty="0">
              <a:latin typeface="Avenir Next LT Pro" panose="020B0504020202020204" pitchFamily="34" charset="0"/>
            </a:endParaRPr>
          </a:p>
        </p:txBody>
      </p:sp>
      <p:sp>
        <p:nvSpPr>
          <p:cNvPr id="7" name="Rectangle 6">
            <a:extLst>
              <a:ext uri="{FF2B5EF4-FFF2-40B4-BE49-F238E27FC236}">
                <a16:creationId xmlns:a16="http://schemas.microsoft.com/office/drawing/2014/main" id="{5CF5D185-965F-9094-7E0E-B1B0563924E5}"/>
              </a:ext>
            </a:extLst>
          </p:cNvPr>
          <p:cNvSpPr/>
          <p:nvPr/>
        </p:nvSpPr>
        <p:spPr>
          <a:xfrm>
            <a:off x="1659615" y="136525"/>
            <a:ext cx="8872815" cy="707886"/>
          </a:xfrm>
          <a:prstGeom prst="rect">
            <a:avLst/>
          </a:prstGeom>
          <a:noFill/>
        </p:spPr>
        <p:txBody>
          <a:bodyPr wrap="none" lIns="91440" tIns="45720" rIns="91440" bIns="45720">
            <a:spAutoFit/>
          </a:bodyPr>
          <a:lstStyle/>
          <a:p>
            <a:pPr algn="ctr"/>
            <a:r>
              <a:rPr lang="en-US" sz="4000" b="1" dirty="0">
                <a:ln w="0"/>
                <a:effectLst>
                  <a:outerShdw blurRad="38100" dist="19050" dir="2700000" algn="tl" rotWithShape="0">
                    <a:schemeClr val="dk1">
                      <a:alpha val="40000"/>
                    </a:schemeClr>
                  </a:outerShdw>
                </a:effectLst>
                <a:latin typeface="Avenir Next LT Pro" panose="020B0504020202020204" pitchFamily="34" charset="0"/>
              </a:rPr>
              <a:t>Special Event Pass (SPE) Continued</a:t>
            </a:r>
            <a:endParaRPr lang="en-US" sz="4000" b="1" cap="none" spc="0" dirty="0">
              <a:ln w="0"/>
              <a:effectLst>
                <a:outerShdw blurRad="38100" dist="19050" dir="2700000" algn="tl" rotWithShape="0">
                  <a:schemeClr val="dk1">
                    <a:alpha val="40000"/>
                  </a:schemeClr>
                </a:outerShdw>
              </a:effectLst>
              <a:latin typeface="Avenir Next LT Pro" panose="020B0504020202020204" pitchFamily="34" charset="0"/>
            </a:endParaRPr>
          </a:p>
        </p:txBody>
      </p:sp>
      <p:pic>
        <p:nvPicPr>
          <p:cNvPr id="9" name="Picture 8" descr="Table&#10;&#10;Description automatically generated">
            <a:extLst>
              <a:ext uri="{FF2B5EF4-FFF2-40B4-BE49-F238E27FC236}">
                <a16:creationId xmlns:a16="http://schemas.microsoft.com/office/drawing/2014/main" id="{D7E564F4-E8CD-C4E8-CD51-B2E3EC562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64" y="1835143"/>
            <a:ext cx="5200461" cy="3728749"/>
          </a:xfrm>
          <a:prstGeom prst="rect">
            <a:avLst/>
          </a:prstGeom>
        </p:spPr>
      </p:pic>
      <p:sp>
        <p:nvSpPr>
          <p:cNvPr id="10" name="Star: 5 Points 9">
            <a:extLst>
              <a:ext uri="{FF2B5EF4-FFF2-40B4-BE49-F238E27FC236}">
                <a16:creationId xmlns:a16="http://schemas.microsoft.com/office/drawing/2014/main" id="{938CFC61-0C84-B38E-4EEA-8E52BD942F8D}"/>
              </a:ext>
            </a:extLst>
          </p:cNvPr>
          <p:cNvSpPr/>
          <p:nvPr/>
        </p:nvSpPr>
        <p:spPr>
          <a:xfrm>
            <a:off x="2395393" y="2594624"/>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11" name="Star: 5 Points 10">
            <a:extLst>
              <a:ext uri="{FF2B5EF4-FFF2-40B4-BE49-F238E27FC236}">
                <a16:creationId xmlns:a16="http://schemas.microsoft.com/office/drawing/2014/main" id="{707A0FA7-41D9-4758-626B-1386B6D42163}"/>
              </a:ext>
            </a:extLst>
          </p:cNvPr>
          <p:cNvSpPr/>
          <p:nvPr/>
        </p:nvSpPr>
        <p:spPr>
          <a:xfrm>
            <a:off x="3211565" y="2933752"/>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2</a:t>
            </a:r>
          </a:p>
        </p:txBody>
      </p:sp>
      <p:sp>
        <p:nvSpPr>
          <p:cNvPr id="15" name="Star: 5 Points 14">
            <a:extLst>
              <a:ext uri="{FF2B5EF4-FFF2-40B4-BE49-F238E27FC236}">
                <a16:creationId xmlns:a16="http://schemas.microsoft.com/office/drawing/2014/main" id="{30962AB1-72F1-97C5-4D0A-21BD66B3BCC9}"/>
              </a:ext>
            </a:extLst>
          </p:cNvPr>
          <p:cNvSpPr/>
          <p:nvPr/>
        </p:nvSpPr>
        <p:spPr>
          <a:xfrm>
            <a:off x="4027737" y="2839584"/>
            <a:ext cx="330293" cy="283799"/>
          </a:xfrm>
          <a:prstGeom prst="star5">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627200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3413</TotalTime>
  <Words>835</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Avenir Next LT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TONGOHAN, RICHARD M JR TSgt USAF PACAF 36 SFS/S3</dc:creator>
  <cp:lastModifiedBy>TONGOHAN, RICHARD M JR TSgt USAF PACAF 36 SFS/S5</cp:lastModifiedBy>
  <cp:revision>3</cp:revision>
  <dcterms:created xsi:type="dcterms:W3CDTF">2024-08-06T20:55:42Z</dcterms:created>
  <dcterms:modified xsi:type="dcterms:W3CDTF">2024-10-01T23:12:09Z</dcterms:modified>
</cp:coreProperties>
</file>