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355" r:id="rId5"/>
    <p:sldId id="256" r:id="rId6"/>
    <p:sldId id="257" r:id="rId7"/>
    <p:sldId id="259" r:id="rId8"/>
    <p:sldId id="391" r:id="rId9"/>
    <p:sldId id="395" r:id="rId10"/>
    <p:sldId id="396" r:id="rId11"/>
    <p:sldId id="378" r:id="rId12"/>
    <p:sldId id="261" r:id="rId13"/>
    <p:sldId id="260" r:id="rId14"/>
    <p:sldId id="384" r:id="rId15"/>
    <p:sldId id="346" r:id="rId16"/>
    <p:sldId id="263" r:id="rId17"/>
    <p:sldId id="283" r:id="rId18"/>
    <p:sldId id="297" r:id="rId19"/>
    <p:sldId id="385" r:id="rId20"/>
    <p:sldId id="386" r:id="rId21"/>
    <p:sldId id="390" r:id="rId22"/>
    <p:sldId id="332" r:id="rId23"/>
    <p:sldId id="336" r:id="rId24"/>
    <p:sldId id="345" r:id="rId25"/>
    <p:sldId id="269" r:id="rId26"/>
    <p:sldId id="388" r:id="rId27"/>
    <p:sldId id="389" r:id="rId28"/>
    <p:sldId id="372" r:id="rId29"/>
    <p:sldId id="373" r:id="rId30"/>
    <p:sldId id="377" r:id="rId31"/>
    <p:sldId id="376" r:id="rId32"/>
    <p:sldId id="304" r:id="rId33"/>
    <p:sldId id="308" r:id="rId34"/>
    <p:sldId id="312" r:id="rId35"/>
    <p:sldId id="306" r:id="rId36"/>
    <p:sldId id="309" r:id="rId37"/>
    <p:sldId id="311" r:id="rId38"/>
    <p:sldId id="349" r:id="rId39"/>
    <p:sldId id="379" r:id="rId40"/>
    <p:sldId id="347" r:id="rId41"/>
    <p:sldId id="275" r:id="rId42"/>
    <p:sldId id="340" r:id="rId43"/>
    <p:sldId id="276" r:id="rId44"/>
    <p:sldId id="350" r:id="rId45"/>
    <p:sldId id="277" r:id="rId46"/>
    <p:sldId id="380" r:id="rId47"/>
    <p:sldId id="278" r:id="rId48"/>
    <p:sldId id="281" r:id="rId49"/>
    <p:sldId id="331" r:id="rId50"/>
    <p:sldId id="381" r:id="rId51"/>
    <p:sldId id="314" r:id="rId52"/>
    <p:sldId id="326" r:id="rId53"/>
    <p:sldId id="329" r:id="rId54"/>
    <p:sldId id="328" r:id="rId55"/>
    <p:sldId id="333" r:id="rId56"/>
    <p:sldId id="382" r:id="rId57"/>
    <p:sldId id="296" r:id="rId58"/>
    <p:sldId id="279" r:id="rId59"/>
    <p:sldId id="282" r:id="rId60"/>
    <p:sldId id="284"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CC00"/>
    <a:srgbClr val="CC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1" autoAdjust="0"/>
    <p:restoredTop sz="82299" autoAdjust="0"/>
  </p:normalViewPr>
  <p:slideViewPr>
    <p:cSldViewPr>
      <p:cViewPr varScale="1">
        <p:scale>
          <a:sx n="91" d="100"/>
          <a:sy n="91" d="100"/>
        </p:scale>
        <p:origin x="14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4.8725129116924892E-2"/>
          <c:w val="0.63321071998353162"/>
          <c:h val="0.95058377783421266"/>
        </c:manualLayout>
      </c:layout>
      <c:pie3DChart>
        <c:varyColors val="1"/>
        <c:ser>
          <c:idx val="0"/>
          <c:order val="0"/>
          <c:tx>
            <c:strRef>
              <c:f>Sheet1!$B$1</c:f>
              <c:strCache>
                <c:ptCount val="1"/>
                <c:pt idx="0">
                  <c:v>Column1</c:v>
                </c:pt>
              </c:strCache>
            </c:strRef>
          </c:tx>
          <c:spPr>
            <a:ln>
              <a:solidFill>
                <a:schemeClr val="tx1"/>
              </a:solidFill>
            </a:ln>
          </c:spPr>
          <c:dPt>
            <c:idx val="0"/>
            <c:bubble3D val="0"/>
            <c:spPr>
              <a:solidFill>
                <a:schemeClr val="bg1">
                  <a:lumMod val="65000"/>
                </a:schemeClr>
              </a:solidFill>
              <a:ln>
                <a:noFill/>
              </a:ln>
            </c:spPr>
          </c:dPt>
          <c:dPt>
            <c:idx val="1"/>
            <c:bubble3D val="0"/>
            <c:spPr>
              <a:solidFill>
                <a:schemeClr val="accent1">
                  <a:lumMod val="60000"/>
                  <a:lumOff val="40000"/>
                </a:schemeClr>
              </a:solidFill>
              <a:ln>
                <a:noFill/>
              </a:ln>
              <a:effectLst/>
            </c:spPr>
          </c:dPt>
          <c:dPt>
            <c:idx val="2"/>
            <c:bubble3D val="0"/>
            <c:spPr>
              <a:solidFill>
                <a:schemeClr val="accent1">
                  <a:lumMod val="75000"/>
                </a:schemeClr>
              </a:solidFill>
              <a:ln>
                <a:noFill/>
              </a:ln>
            </c:spPr>
          </c:dPt>
          <c:cat>
            <c:strRef>
              <c:f>Sheet1!$A$2:$A$5</c:f>
              <c:strCache>
                <c:ptCount val="3"/>
                <c:pt idx="0">
                  <c:v>What You Say</c:v>
                </c:pt>
                <c:pt idx="1">
                  <c:v>How You Sound</c:v>
                </c:pt>
                <c:pt idx="2">
                  <c:v>Body Language</c:v>
                </c:pt>
              </c:strCache>
            </c:strRef>
          </c:cat>
          <c:val>
            <c:numRef>
              <c:f>Sheet1!$B$2:$B$5</c:f>
              <c:numCache>
                <c:formatCode>General</c:formatCode>
                <c:ptCount val="4"/>
                <c:pt idx="0">
                  <c:v>7</c:v>
                </c:pt>
                <c:pt idx="1">
                  <c:v>58</c:v>
                </c:pt>
                <c:pt idx="2">
                  <c:v>35</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2400">
                <a:latin typeface="Gill Sans MT" pitchFamily="34" charset="0"/>
              </a:defRPr>
            </a:pPr>
            <a:endParaRPr lang="en-US"/>
          </a:p>
        </c:txPr>
      </c:legendEntry>
      <c:legendEntry>
        <c:idx val="1"/>
        <c:txPr>
          <a:bodyPr/>
          <a:lstStyle/>
          <a:p>
            <a:pPr>
              <a:defRPr sz="2400">
                <a:latin typeface="Gill Sans MT" pitchFamily="34" charset="0"/>
              </a:defRPr>
            </a:pPr>
            <a:endParaRPr lang="en-US"/>
          </a:p>
        </c:txPr>
      </c:legendEntry>
      <c:legendEntry>
        <c:idx val="2"/>
        <c:txPr>
          <a:bodyPr/>
          <a:lstStyle/>
          <a:p>
            <a:pPr>
              <a:defRPr sz="2400">
                <a:latin typeface="Gill Sans MT" pitchFamily="34" charset="0"/>
              </a:defRPr>
            </a:pPr>
            <a:endParaRPr lang="en-US"/>
          </a:p>
        </c:txPr>
      </c:legendEntry>
      <c:legendEntry>
        <c:idx val="3"/>
        <c:delete val="1"/>
      </c:legendEntry>
      <c:layout>
        <c:manualLayout>
          <c:xMode val="edge"/>
          <c:yMode val="edge"/>
          <c:x val="0.70131094791034665"/>
          <c:y val="0.35664676996021566"/>
          <c:w val="0.29868907930627092"/>
          <c:h val="0.262121678149612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4.8725129116924885E-2"/>
          <c:w val="0.63321071998353162"/>
          <c:h val="0.95058377783421255"/>
        </c:manualLayout>
      </c:layout>
      <c:pie3DChart>
        <c:varyColors val="1"/>
        <c:ser>
          <c:idx val="0"/>
          <c:order val="0"/>
          <c:tx>
            <c:strRef>
              <c:f>Sheet1!$B$1</c:f>
              <c:strCache>
                <c:ptCount val="1"/>
                <c:pt idx="0">
                  <c:v>Column1</c:v>
                </c:pt>
              </c:strCache>
            </c:strRef>
          </c:tx>
          <c:spPr>
            <a:ln>
              <a:solidFill>
                <a:schemeClr val="tx1"/>
              </a:solidFill>
            </a:ln>
          </c:spPr>
          <c:dPt>
            <c:idx val="0"/>
            <c:bubble3D val="0"/>
            <c:spPr>
              <a:solidFill>
                <a:schemeClr val="bg1">
                  <a:lumMod val="65000"/>
                </a:schemeClr>
              </a:solidFill>
              <a:ln>
                <a:noFill/>
              </a:ln>
            </c:spPr>
          </c:dPt>
          <c:dPt>
            <c:idx val="1"/>
            <c:bubble3D val="0"/>
            <c:spPr>
              <a:solidFill>
                <a:schemeClr val="accent1">
                  <a:lumMod val="60000"/>
                  <a:lumOff val="40000"/>
                </a:schemeClr>
              </a:solidFill>
              <a:ln>
                <a:noFill/>
              </a:ln>
              <a:effectLst/>
            </c:spPr>
          </c:dPt>
          <c:dPt>
            <c:idx val="2"/>
            <c:bubble3D val="0"/>
            <c:spPr>
              <a:solidFill>
                <a:schemeClr val="accent1">
                  <a:lumMod val="75000"/>
                </a:schemeClr>
              </a:solidFill>
              <a:ln>
                <a:noFill/>
              </a:ln>
            </c:spPr>
          </c:dPt>
          <c:cat>
            <c:strRef>
              <c:f>Sheet1!$A$2:$A$5</c:f>
              <c:strCache>
                <c:ptCount val="3"/>
                <c:pt idx="0">
                  <c:v>What You Say</c:v>
                </c:pt>
                <c:pt idx="1">
                  <c:v>How You Sound</c:v>
                </c:pt>
                <c:pt idx="2">
                  <c:v>Body Language</c:v>
                </c:pt>
              </c:strCache>
            </c:strRef>
          </c:cat>
          <c:val>
            <c:numRef>
              <c:f>Sheet1!$B$2:$B$5</c:f>
              <c:numCache>
                <c:formatCode>General</c:formatCode>
                <c:ptCount val="4"/>
                <c:pt idx="0">
                  <c:v>7</c:v>
                </c:pt>
                <c:pt idx="1">
                  <c:v>58</c:v>
                </c:pt>
                <c:pt idx="2">
                  <c:v>35</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2400">
                <a:latin typeface="Gill Sans MT" pitchFamily="34" charset="0"/>
              </a:defRPr>
            </a:pPr>
            <a:endParaRPr lang="en-US"/>
          </a:p>
        </c:txPr>
      </c:legendEntry>
      <c:legendEntry>
        <c:idx val="1"/>
        <c:txPr>
          <a:bodyPr/>
          <a:lstStyle/>
          <a:p>
            <a:pPr>
              <a:defRPr sz="2400">
                <a:latin typeface="Gill Sans MT" pitchFamily="34" charset="0"/>
              </a:defRPr>
            </a:pPr>
            <a:endParaRPr lang="en-US"/>
          </a:p>
        </c:txPr>
      </c:legendEntry>
      <c:legendEntry>
        <c:idx val="2"/>
        <c:txPr>
          <a:bodyPr/>
          <a:lstStyle/>
          <a:p>
            <a:pPr>
              <a:defRPr sz="2400">
                <a:latin typeface="Gill Sans MT" pitchFamily="34" charset="0"/>
              </a:defRPr>
            </a:pPr>
            <a:endParaRPr lang="en-US"/>
          </a:p>
        </c:txPr>
      </c:legendEntry>
      <c:legendEntry>
        <c:idx val="3"/>
        <c:delete val="1"/>
      </c:legendEntry>
      <c:layout>
        <c:manualLayout>
          <c:xMode val="edge"/>
          <c:yMode val="edge"/>
          <c:x val="0.70131094791034643"/>
          <c:y val="0.35664676996021577"/>
          <c:w val="0.29868907930627098"/>
          <c:h val="0.26212167814961246"/>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4.8725129116924885E-2"/>
          <c:w val="0.63321071998353162"/>
          <c:h val="0.95058377783421211"/>
        </c:manualLayout>
      </c:layout>
      <c:pie3DChart>
        <c:varyColors val="1"/>
        <c:ser>
          <c:idx val="0"/>
          <c:order val="0"/>
          <c:tx>
            <c:strRef>
              <c:f>Sheet1!$B$1</c:f>
              <c:strCache>
                <c:ptCount val="1"/>
                <c:pt idx="0">
                  <c:v>Column1</c:v>
                </c:pt>
              </c:strCache>
            </c:strRef>
          </c:tx>
          <c:spPr>
            <a:ln>
              <a:solidFill>
                <a:schemeClr val="tx1"/>
              </a:solidFill>
            </a:ln>
          </c:spPr>
          <c:dPt>
            <c:idx val="0"/>
            <c:bubble3D val="0"/>
            <c:spPr>
              <a:solidFill>
                <a:schemeClr val="bg1"/>
              </a:solidFill>
              <a:ln>
                <a:noFill/>
              </a:ln>
            </c:spPr>
          </c:dPt>
          <c:dPt>
            <c:idx val="1"/>
            <c:bubble3D val="0"/>
            <c:spPr>
              <a:solidFill>
                <a:schemeClr val="accent1">
                  <a:lumMod val="75000"/>
                </a:schemeClr>
              </a:solidFill>
              <a:ln>
                <a:noFill/>
              </a:ln>
              <a:effectLst/>
            </c:spPr>
          </c:dPt>
          <c:dPt>
            <c:idx val="2"/>
            <c:bubble3D val="0"/>
            <c:spPr>
              <a:solidFill>
                <a:schemeClr val="accent1">
                  <a:lumMod val="75000"/>
                </a:schemeClr>
              </a:solidFill>
              <a:ln>
                <a:noFill/>
              </a:ln>
            </c:spPr>
          </c:dPt>
          <c:cat>
            <c:strRef>
              <c:f>Sheet1!$A$2:$A$5</c:f>
              <c:strCache>
                <c:ptCount val="3"/>
                <c:pt idx="0">
                  <c:v>What You Say</c:v>
                </c:pt>
                <c:pt idx="1">
                  <c:v>How You Sound</c:v>
                </c:pt>
                <c:pt idx="2">
                  <c:v>Body Language</c:v>
                </c:pt>
              </c:strCache>
            </c:strRef>
          </c:cat>
          <c:val>
            <c:numRef>
              <c:f>Sheet1!$B$2:$B$5</c:f>
              <c:numCache>
                <c:formatCode>General</c:formatCode>
                <c:ptCount val="4"/>
                <c:pt idx="0">
                  <c:v>7</c:v>
                </c:pt>
                <c:pt idx="1">
                  <c:v>58</c:v>
                </c:pt>
                <c:pt idx="2">
                  <c:v>35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0.10784</cdr:x>
      <cdr:y>0.32258</cdr:y>
    </cdr:from>
    <cdr:to>
      <cdr:x>0.21569</cdr:x>
      <cdr:y>0.43548</cdr:y>
    </cdr:to>
    <cdr:sp macro="" textlink="">
      <cdr:nvSpPr>
        <cdr:cNvPr id="2" name="TextBox 1"/>
        <cdr:cNvSpPr txBox="1"/>
      </cdr:nvSpPr>
      <cdr:spPr>
        <a:xfrm xmlns:a="http://schemas.openxmlformats.org/drawingml/2006/main">
          <a:off x="838200" y="1524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400" b="1" dirty="0" smtClean="0">
              <a:solidFill>
                <a:schemeClr val="bg1"/>
              </a:solidFill>
              <a:latin typeface="Gill Sans MT" pitchFamily="34" charset="0"/>
            </a:rPr>
            <a:t>35%</a:t>
          </a:r>
          <a:endParaRPr lang="en-US" sz="2400" b="1" dirty="0">
            <a:solidFill>
              <a:schemeClr val="bg1"/>
            </a:solidFill>
            <a:latin typeface="Gill Sans MT" pitchFamily="34" charset="0"/>
          </a:endParaRPr>
        </a:p>
      </cdr:txBody>
    </cdr:sp>
  </cdr:relSizeAnchor>
  <cdr:relSizeAnchor xmlns:cdr="http://schemas.openxmlformats.org/drawingml/2006/chartDrawing">
    <cdr:from>
      <cdr:x>0.33333</cdr:x>
      <cdr:y>0.48387</cdr:y>
    </cdr:from>
    <cdr:to>
      <cdr:x>0.44118</cdr:x>
      <cdr:y>0.59677</cdr:y>
    </cdr:to>
    <cdr:sp macro="" textlink="">
      <cdr:nvSpPr>
        <cdr:cNvPr id="3" name="TextBox 1"/>
        <cdr:cNvSpPr txBox="1"/>
      </cdr:nvSpPr>
      <cdr:spPr>
        <a:xfrm xmlns:a="http://schemas.openxmlformats.org/drawingml/2006/main">
          <a:off x="2590800" y="2286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solidFill>
                <a:sysClr val="window" lastClr="FFFFFF"/>
              </a:solidFill>
              <a:latin typeface="Gill Sans MT" pitchFamily="34" charset="0"/>
            </a:rPr>
            <a:t>58%</a:t>
          </a:r>
          <a:endParaRPr lang="en-US" sz="2400" b="1" dirty="0">
            <a:solidFill>
              <a:sysClr val="window" lastClr="FFFFFF"/>
            </a:solidFill>
            <a:latin typeface="Gill Sans MT" pitchFamily="34" charset="0"/>
          </a:endParaRPr>
        </a:p>
      </cdr:txBody>
    </cdr:sp>
  </cdr:relSizeAnchor>
  <cdr:relSizeAnchor xmlns:cdr="http://schemas.openxmlformats.org/drawingml/2006/chartDrawing">
    <cdr:from>
      <cdr:x>0.29412</cdr:x>
      <cdr:y>0.24194</cdr:y>
    </cdr:from>
    <cdr:to>
      <cdr:x>0.40196</cdr:x>
      <cdr:y>0.35484</cdr:y>
    </cdr:to>
    <cdr:sp macro="" textlink="">
      <cdr:nvSpPr>
        <cdr:cNvPr id="4" name="TextBox 1"/>
        <cdr:cNvSpPr txBox="1"/>
      </cdr:nvSpPr>
      <cdr:spPr>
        <a:xfrm xmlns:a="http://schemas.openxmlformats.org/drawingml/2006/main">
          <a:off x="2286000" y="1143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solidFill>
                <a:sysClr val="window" lastClr="FFFFFF"/>
              </a:solidFill>
              <a:latin typeface="Gill Sans MT" pitchFamily="34" charset="0"/>
            </a:rPr>
            <a:t>7%</a:t>
          </a:r>
          <a:endParaRPr lang="en-US" sz="2400" b="1" dirty="0">
            <a:solidFill>
              <a:sysClr val="window" lastClr="FFFFFF"/>
            </a:solidFill>
            <a:latin typeface="Gill Sans MT"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0.10784</cdr:x>
      <cdr:y>0.32258</cdr:y>
    </cdr:from>
    <cdr:to>
      <cdr:x>0.21569</cdr:x>
      <cdr:y>0.43548</cdr:y>
    </cdr:to>
    <cdr:sp macro="" textlink="">
      <cdr:nvSpPr>
        <cdr:cNvPr id="2" name="TextBox 1"/>
        <cdr:cNvSpPr txBox="1"/>
      </cdr:nvSpPr>
      <cdr:spPr>
        <a:xfrm xmlns:a="http://schemas.openxmlformats.org/drawingml/2006/main">
          <a:off x="838200" y="1524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400" b="1" dirty="0" smtClean="0">
              <a:solidFill>
                <a:schemeClr val="bg1"/>
              </a:solidFill>
              <a:latin typeface="Gill Sans MT" pitchFamily="34" charset="0"/>
            </a:rPr>
            <a:t>35%</a:t>
          </a:r>
          <a:endParaRPr lang="en-US" sz="2400" b="1" dirty="0">
            <a:solidFill>
              <a:schemeClr val="bg1"/>
            </a:solidFill>
            <a:latin typeface="Gill Sans MT" pitchFamily="34" charset="0"/>
          </a:endParaRPr>
        </a:p>
      </cdr:txBody>
    </cdr:sp>
  </cdr:relSizeAnchor>
  <cdr:relSizeAnchor xmlns:cdr="http://schemas.openxmlformats.org/drawingml/2006/chartDrawing">
    <cdr:from>
      <cdr:x>0.33333</cdr:x>
      <cdr:y>0.48387</cdr:y>
    </cdr:from>
    <cdr:to>
      <cdr:x>0.44118</cdr:x>
      <cdr:y>0.59677</cdr:y>
    </cdr:to>
    <cdr:sp macro="" textlink="">
      <cdr:nvSpPr>
        <cdr:cNvPr id="3" name="TextBox 1"/>
        <cdr:cNvSpPr txBox="1"/>
      </cdr:nvSpPr>
      <cdr:spPr>
        <a:xfrm xmlns:a="http://schemas.openxmlformats.org/drawingml/2006/main">
          <a:off x="2590800" y="2286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solidFill>
                <a:sysClr val="window" lastClr="FFFFFF"/>
              </a:solidFill>
              <a:latin typeface="Gill Sans MT" pitchFamily="34" charset="0"/>
            </a:rPr>
            <a:t>58%</a:t>
          </a:r>
          <a:endParaRPr lang="en-US" sz="2400" b="1" dirty="0">
            <a:solidFill>
              <a:sysClr val="window" lastClr="FFFFFF"/>
            </a:solidFill>
            <a:latin typeface="Gill Sans MT" pitchFamily="34" charset="0"/>
          </a:endParaRPr>
        </a:p>
      </cdr:txBody>
    </cdr:sp>
  </cdr:relSizeAnchor>
  <cdr:relSizeAnchor xmlns:cdr="http://schemas.openxmlformats.org/drawingml/2006/chartDrawing">
    <cdr:from>
      <cdr:x>0.29412</cdr:x>
      <cdr:y>0.24194</cdr:y>
    </cdr:from>
    <cdr:to>
      <cdr:x>0.40196</cdr:x>
      <cdr:y>0.35484</cdr:y>
    </cdr:to>
    <cdr:sp macro="" textlink="">
      <cdr:nvSpPr>
        <cdr:cNvPr id="4" name="TextBox 1"/>
        <cdr:cNvSpPr txBox="1"/>
      </cdr:nvSpPr>
      <cdr:spPr>
        <a:xfrm xmlns:a="http://schemas.openxmlformats.org/drawingml/2006/main">
          <a:off x="2286000" y="1143000"/>
          <a:ext cx="838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solidFill>
                <a:sysClr val="window" lastClr="FFFFFF"/>
              </a:solidFill>
              <a:latin typeface="Gill Sans MT" pitchFamily="34" charset="0"/>
            </a:rPr>
            <a:t>7%</a:t>
          </a:r>
          <a:endParaRPr lang="en-US" sz="2400" b="1" dirty="0">
            <a:solidFill>
              <a:sysClr val="window" lastClr="FFFFFF"/>
            </a:solidFill>
            <a:latin typeface="Gill Sans MT"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0.23529</cdr:x>
      <cdr:y>0.49206</cdr:y>
    </cdr:from>
    <cdr:to>
      <cdr:x>0.34314</cdr:x>
      <cdr:y>0.60496</cdr:y>
    </cdr:to>
    <cdr:sp macro="" textlink="">
      <cdr:nvSpPr>
        <cdr:cNvPr id="2" name="TextBox 1"/>
        <cdr:cNvSpPr txBox="1"/>
      </cdr:nvSpPr>
      <cdr:spPr>
        <a:xfrm xmlns:a="http://schemas.openxmlformats.org/drawingml/2006/main">
          <a:off x="1828800" y="2362200"/>
          <a:ext cx="838253" cy="54198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400" b="1" dirty="0" smtClean="0">
              <a:solidFill>
                <a:schemeClr val="bg1"/>
              </a:solidFill>
              <a:latin typeface="Gill Sans MT" pitchFamily="34" charset="0"/>
            </a:rPr>
            <a:t>93%</a:t>
          </a:r>
          <a:endParaRPr lang="en-US" sz="2400" b="1" dirty="0">
            <a:solidFill>
              <a:schemeClr val="bg1"/>
            </a:solidFill>
            <a:latin typeface="Gill Sans MT" pitchFamily="34" charset="0"/>
          </a:endParaRPr>
        </a:p>
      </cdr:txBody>
    </cdr:sp>
  </cdr:relSizeAnchor>
  <cdr:relSizeAnchor xmlns:cdr="http://schemas.openxmlformats.org/drawingml/2006/chartDrawing">
    <cdr:from>
      <cdr:x>0.69608</cdr:x>
      <cdr:y>0.36508</cdr:y>
    </cdr:from>
    <cdr:to>
      <cdr:x>0.7353</cdr:x>
      <cdr:y>0.53968</cdr:y>
    </cdr:to>
    <cdr:sp macro="" textlink="">
      <cdr:nvSpPr>
        <cdr:cNvPr id="5" name="Rectangle 4"/>
        <cdr:cNvSpPr/>
      </cdr:nvSpPr>
      <cdr:spPr>
        <a:xfrm xmlns:a="http://schemas.openxmlformats.org/drawingml/2006/main">
          <a:off x="5410200" y="1752600"/>
          <a:ext cx="304833" cy="83819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AEE3CC-F964-4B82-B945-59B314D0C555}" type="datetimeFigureOut">
              <a:rPr lang="en-US" smtClean="0"/>
              <a:pPr/>
              <a:t>10/2/2017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9C9B33-823C-41E7-BCFF-55ECF54E9BE8}" type="slidenum">
              <a:rPr lang="en-US" smtClean="0"/>
              <a:pPr/>
              <a:t>‹#›</a:t>
            </a:fld>
            <a:endParaRPr lang="en-US" dirty="0"/>
          </a:p>
        </p:txBody>
      </p:sp>
    </p:spTree>
    <p:extLst>
      <p:ext uri="{BB962C8B-B14F-4D97-AF65-F5344CB8AC3E}">
        <p14:creationId xmlns:p14="http://schemas.microsoft.com/office/powerpoint/2010/main" val="1366531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C7C5EA3-4425-4A3F-BD88-4FA7EDA65EBC}" type="datetimeFigureOut">
              <a:rPr lang="en-US" smtClean="0"/>
              <a:pPr/>
              <a:t>10/2/2017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84A9249-5454-48FB-BDC2-96149893A76D}" type="slidenum">
              <a:rPr lang="en-US" smtClean="0"/>
              <a:pPr/>
              <a:t>‹#›</a:t>
            </a:fld>
            <a:endParaRPr lang="en-US"/>
          </a:p>
        </p:txBody>
      </p:sp>
    </p:spTree>
    <p:extLst>
      <p:ext uri="{BB962C8B-B14F-4D97-AF65-F5344CB8AC3E}">
        <p14:creationId xmlns:p14="http://schemas.microsoft.com/office/powerpoint/2010/main" val="263857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24-hour_news_cyc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llheadlinenews.com/articles/7020364982?Traditional%20Journalists%20Switch%20to%20Internet%20or%20Face%20Layoff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agan.com/Main/Articles/Adapt_to_technology_changes_or_disappear_Cisco_gur_43886.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ewinternet.org/Press-Releases/2010/Online-News.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raudcommunications.com/pdf/BP_Oil_Spill_Braud.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Readabilit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efense.gov/admin/prininfo.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f.mil/shared/media/document/AFD-130110-114.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census.gov/newsroom/releases/archives/facts_for_features_special_editions/cb10-ff21.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ateofthemedia.org/2010/overview-3/major-trend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a:t>
            </a:fld>
            <a:endParaRPr lang="en-US"/>
          </a:p>
        </p:txBody>
      </p:sp>
    </p:spTree>
    <p:extLst>
      <p:ext uri="{BB962C8B-B14F-4D97-AF65-F5344CB8AC3E}">
        <p14:creationId xmlns:p14="http://schemas.microsoft.com/office/powerpoint/2010/main" val="294900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How news is reported and how you may be interviewed is influenced by:</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The 24-hour news cycle has compressed reporting deadlines. Journalists need to fill space with short, simple stories that are updated as more details become available. In the news business, if you’re not first you’re last. Audiences are drawn to whichever news outlet is going to give them the latest information – fast.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1">
              <a:buFont typeface="Courier New" pitchFamily="49" charset="0"/>
              <a:buChar char="o"/>
            </a:pPr>
            <a:r>
              <a:rPr lang="en-US" sz="1200" kern="1200" dirty="0" smtClean="0">
                <a:solidFill>
                  <a:schemeClr val="tx1"/>
                </a:solidFill>
                <a:latin typeface="+mn-lt"/>
                <a:ea typeface="+mn-ea"/>
                <a:cs typeface="+mn-cs"/>
              </a:rPr>
              <a:t> Technology is fueling the evolution. A news cycle, which consists of reporting on an event followed by reporting on public reaction to the event used to happen at a day-to-day pace until the advent of cable television news. Networks like CNN were a major game changer for the industry and significantly increased the pace of news reporting. Now the Internet, with online news and blogs, has shorted the news cycle even more. (</a:t>
            </a:r>
            <a:r>
              <a:rPr lang="en-US" sz="1200" u="sng" kern="1200" dirty="0" smtClean="0">
                <a:solidFill>
                  <a:schemeClr val="tx1"/>
                </a:solidFill>
                <a:latin typeface="+mn-lt"/>
                <a:ea typeface="+mn-ea"/>
                <a:cs typeface="+mn-cs"/>
                <a:hlinkClick r:id="rId3"/>
              </a:rPr>
              <a:t>http://en.wikipedia.org/wiki/24-hour_news_cycle</a:t>
            </a:r>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Media proliferation is fragmenting audiences, who now have options when it comes to how and when they choose to consume news (e.g. DVRs, Smart Phones, etc.). This is changing the news industry’s business model and creates intense competition for advertising revenue. News reporting is not just about informing the public; it’s also a business. Media outlets need to make money from their stories in terms of advertising, so they’re going to report what draws an audience and sells.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Reduced advertising revenue is resulting in financial pressures across the news industry.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1">
              <a:buFont typeface="Courier New" pitchFamily="49" charset="0"/>
              <a:buChar char="o"/>
            </a:pPr>
            <a:r>
              <a:rPr lang="en-US" sz="1200" kern="1200" dirty="0" smtClean="0">
                <a:solidFill>
                  <a:schemeClr val="tx1"/>
                </a:solidFill>
                <a:latin typeface="+mn-lt"/>
                <a:ea typeface="+mn-ea"/>
                <a:cs typeface="+mn-cs"/>
              </a:rPr>
              <a:t> Newspaper subscriptions are dropping as people are increasingly getting their news online or from television, resulting in layoffs of reporters who are not multi-faceted or new media-savvy. (</a:t>
            </a:r>
            <a:r>
              <a:rPr lang="en-US" sz="1200" u="sng" kern="1200" dirty="0" smtClean="0">
                <a:solidFill>
                  <a:schemeClr val="tx1"/>
                </a:solidFill>
                <a:latin typeface="+mn-lt"/>
                <a:ea typeface="+mn-ea"/>
                <a:cs typeface="+mn-cs"/>
                <a:hlinkClick r:id="rId4"/>
              </a:rPr>
              <a:t>http://www.allheadlinenews.com/articles/7020364982?Traditional%20Journalists%20Switch%20to%20Internet%20or%20Face%20Layoffs</a:t>
            </a:r>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pros and cons to fewer experienced reporters.</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1">
              <a:buFont typeface="Courier New" pitchFamily="49" charset="0"/>
              <a:buChar char="o"/>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Pros: It’s an opportunity to share our mission with someone who has a fresh perspective.</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1">
              <a:buFont typeface="Courier New" pitchFamily="49" charset="0"/>
              <a:buChar char="o"/>
            </a:pPr>
            <a:r>
              <a:rPr lang="en-US" sz="1200" kern="1200" dirty="0" smtClean="0">
                <a:solidFill>
                  <a:schemeClr val="tx1"/>
                </a:solidFill>
                <a:latin typeface="+mn-lt"/>
                <a:ea typeface="+mn-ea"/>
                <a:cs typeface="+mn-cs"/>
              </a:rPr>
              <a:t> Cons: There is an increased possibility that a journalist may unintentionally omit or inaccurately report the facts due to inexperience. Or a new reporter may be inclined toward exposé or sensationalist reporting to get noticed and move up in the industry.</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As communication technology advances and news consumption habits change, journalists are now expected to be multimedia experts and produce stories that integrate text, still and video images.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10</a:t>
            </a:fld>
            <a:endParaRPr lang="en-US"/>
          </a:p>
        </p:txBody>
      </p:sp>
    </p:spTree>
    <p:extLst>
      <p:ext uri="{BB962C8B-B14F-4D97-AF65-F5344CB8AC3E}">
        <p14:creationId xmlns:p14="http://schemas.microsoft.com/office/powerpoint/2010/main" val="45655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convergence of traditional and digital media is presenting new opportunities for us to reach our target audience in their domain.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were a country, it would have the third-largest population on Earth. (</a:t>
            </a:r>
            <a:r>
              <a:rPr lang="en-US" sz="1200" u="sng" kern="1200" dirty="0" smtClean="0">
                <a:solidFill>
                  <a:schemeClr val="tx1"/>
                </a:solidFill>
                <a:latin typeface="+mn-lt"/>
                <a:ea typeface="+mn-ea"/>
                <a:cs typeface="+mn-cs"/>
                <a:hlinkClick r:id="rId3"/>
              </a:rPr>
              <a:t>http://ragan.com/Main/Articles/Adapt_to_technology_changes_or_disappear_Cisco_gur_43886.aspx</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In addition to consuming news from traditional sources…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 rise of digital media is making news an interactive experience with consumers accessing news on their mobile devices, customizing a home page to receive news from multiple sources, and creating or distributing content through social media sites like Facebook or Twitter. (</a:t>
            </a:r>
            <a:r>
              <a:rPr lang="en-US" sz="1200" u="sng" kern="1200" dirty="0" smtClean="0">
                <a:solidFill>
                  <a:schemeClr val="tx1"/>
                </a:solidFill>
                <a:latin typeface="+mn-lt"/>
                <a:ea typeface="+mn-ea"/>
                <a:cs typeface="+mn-cs"/>
                <a:hlinkClick r:id="rId4"/>
              </a:rPr>
              <a:t>http://www.pewinternet.org/Press-Releases/2010/Online-News.aspx</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reporters aren’t the only ones carrying cameras and making news. The first mainstream media image of flight 1549 in the Hudson River came from Janis </a:t>
            </a:r>
            <a:r>
              <a:rPr lang="en-US" sz="1200" kern="1200" dirty="0" err="1" smtClean="0">
                <a:solidFill>
                  <a:schemeClr val="tx1"/>
                </a:solidFill>
                <a:latin typeface="+mn-lt"/>
                <a:ea typeface="+mn-ea"/>
                <a:cs typeface="+mn-cs"/>
              </a:rPr>
              <a:t>Krums</a:t>
            </a:r>
            <a:r>
              <a:rPr lang="en-US" sz="1200" kern="1200" dirty="0" smtClean="0">
                <a:solidFill>
                  <a:schemeClr val="tx1"/>
                </a:solidFill>
                <a:latin typeface="+mn-lt"/>
                <a:ea typeface="+mn-ea"/>
                <a:cs typeface="+mn-cs"/>
              </a:rPr>
              <a:t>, a tourist aboard a ferry who took the photo with his </a:t>
            </a:r>
            <a:r>
              <a:rPr lang="en-US" sz="1200" kern="1200" dirty="0" err="1" smtClean="0">
                <a:solidFill>
                  <a:schemeClr val="tx1"/>
                </a:solidFill>
                <a:latin typeface="+mn-lt"/>
                <a:ea typeface="+mn-ea"/>
                <a:cs typeface="+mn-cs"/>
              </a:rPr>
              <a:t>iPhone</a:t>
            </a:r>
            <a:r>
              <a:rPr lang="en-US" sz="1200" kern="1200" dirty="0" smtClean="0">
                <a:solidFill>
                  <a:schemeClr val="tx1"/>
                </a:solidFill>
                <a:latin typeface="+mn-lt"/>
                <a:ea typeface="+mn-ea"/>
                <a:cs typeface="+mn-cs"/>
              </a:rPr>
              <a:t> and posted it on Twitter.</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11</a:t>
            </a:fld>
            <a:endParaRPr lang="en-US"/>
          </a:p>
        </p:txBody>
      </p:sp>
    </p:spTree>
    <p:extLst>
      <p:ext uri="{BB962C8B-B14F-4D97-AF65-F5344CB8AC3E}">
        <p14:creationId xmlns:p14="http://schemas.microsoft.com/office/powerpoint/2010/main" val="21428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various traditional news outlets and some of the journalists you</a:t>
            </a:r>
            <a:r>
              <a:rPr lang="en-US" baseline="0" dirty="0" smtClean="0"/>
              <a:t> may work with here at the Pentagon.</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12</a:t>
            </a:fld>
            <a:endParaRPr lang="en-US"/>
          </a:p>
        </p:txBody>
      </p:sp>
    </p:spTree>
    <p:extLst>
      <p:ext uri="{BB962C8B-B14F-4D97-AF65-F5344CB8AC3E}">
        <p14:creationId xmlns:p14="http://schemas.microsoft.com/office/powerpoint/2010/main" val="252423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are some of the ways the Air Force is using digital media.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Dan </a:t>
            </a:r>
            <a:r>
              <a:rPr lang="en-US" sz="1200" kern="1200" dirty="0" err="1" smtClean="0">
                <a:solidFill>
                  <a:schemeClr val="tx1"/>
                </a:solidFill>
                <a:latin typeface="+mn-lt"/>
                <a:ea typeface="+mn-ea"/>
                <a:cs typeface="+mn-cs"/>
              </a:rPr>
              <a:t>Ephron’s</a:t>
            </a:r>
            <a:r>
              <a:rPr lang="en-US" sz="1200" kern="1200" dirty="0" smtClean="0">
                <a:solidFill>
                  <a:schemeClr val="tx1"/>
                </a:solidFill>
                <a:latin typeface="+mn-lt"/>
                <a:ea typeface="+mn-ea"/>
                <a:cs typeface="+mn-cs"/>
              </a:rPr>
              <a:t> quote reinforces the direction news reporting is headed and the importance of having an online presence. However, digital media is not a panacea. It needs to be driven by a clearly defined communication plan. </a:t>
            </a:r>
          </a:p>
        </p:txBody>
      </p:sp>
      <p:sp>
        <p:nvSpPr>
          <p:cNvPr id="4" name="Slide Number Placeholder 3"/>
          <p:cNvSpPr>
            <a:spLocks noGrp="1"/>
          </p:cNvSpPr>
          <p:nvPr>
            <p:ph type="sldNum" sz="quarter" idx="10"/>
          </p:nvPr>
        </p:nvSpPr>
        <p:spPr/>
        <p:txBody>
          <a:bodyPr/>
          <a:lstStyle/>
          <a:p>
            <a:fld id="{C84A9249-5454-48FB-BDC2-96149893A76D}" type="slidenum">
              <a:rPr lang="en-US" smtClean="0"/>
              <a:pPr/>
              <a:t>13</a:t>
            </a:fld>
            <a:endParaRPr lang="en-US"/>
          </a:p>
        </p:txBody>
      </p:sp>
    </p:spTree>
    <p:extLst>
      <p:ext uri="{BB962C8B-B14F-4D97-AF65-F5344CB8AC3E}">
        <p14:creationId xmlns:p14="http://schemas.microsoft.com/office/powerpoint/2010/main" val="384755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Air Force leveraged traditional and digital media to tell the story of how it delivered humanitarian assistance to Burma following a cyclone.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journalist aboard the first C-130 flight reported the news at the top of the hour in each time zone as the mission progressed. At the same time, a bloggers’ roundtable was being hosted via conference call. </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14</a:t>
            </a:fld>
            <a:endParaRPr lang="en-US"/>
          </a:p>
        </p:txBody>
      </p:sp>
    </p:spTree>
    <p:extLst>
      <p:ext uri="{BB962C8B-B14F-4D97-AF65-F5344CB8AC3E}">
        <p14:creationId xmlns:p14="http://schemas.microsoft.com/office/powerpoint/2010/main" val="3373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News isn’t always</a:t>
            </a:r>
            <a:r>
              <a:rPr lang="en-US" baseline="0" dirty="0" smtClean="0"/>
              <a:t> what we think is important to us as an organization. It’s what the general public thinks is important and/or interesting to them. The audience wants to know, “what’s in it for me.”</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15</a:t>
            </a:fld>
            <a:endParaRPr lang="en-US"/>
          </a:p>
        </p:txBody>
      </p:sp>
    </p:spTree>
    <p:extLst>
      <p:ext uri="{BB962C8B-B14F-4D97-AF65-F5344CB8AC3E}">
        <p14:creationId xmlns:p14="http://schemas.microsoft.com/office/powerpoint/2010/main" val="353103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Here is a news headline from [today’s]* Early</a:t>
            </a:r>
            <a:r>
              <a:rPr lang="en-US" baseline="0" dirty="0" smtClean="0"/>
              <a:t> Bird (</a:t>
            </a:r>
            <a:r>
              <a:rPr lang="en-US" dirty="0" smtClean="0"/>
              <a:t>http://214.14.134.30/ebird2/ebfiles/e20130107913615.html).</a:t>
            </a:r>
          </a:p>
          <a:p>
            <a:pPr>
              <a:buFont typeface="Arial" pitchFamily="34" charset="0"/>
              <a:buNone/>
            </a:pPr>
            <a:endParaRPr lang="en-US" baseline="0" dirty="0" smtClean="0"/>
          </a:p>
          <a:p>
            <a:pPr>
              <a:buFont typeface="Arial" pitchFamily="34" charset="0"/>
              <a:buNone/>
            </a:pPr>
            <a:r>
              <a:rPr lang="en-US" baseline="0" dirty="0" smtClean="0"/>
              <a:t>The Early Bird, produced by OSD Public Affairs, “is </a:t>
            </a:r>
            <a:r>
              <a:rPr lang="en-US" sz="1200" kern="1200" dirty="0" smtClean="0">
                <a:solidFill>
                  <a:schemeClr val="tx1"/>
                </a:solidFill>
                <a:latin typeface="+mn-lt"/>
                <a:ea typeface="+mn-ea"/>
                <a:cs typeface="+mn-cs"/>
              </a:rPr>
              <a:t>a daily compilation of published items and commentary concerning significant defense and defense-related national security issues. It aims to represent how the public, Congress and the press see military and defense programs and issues.”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Why do you think the media considered this story to be newsworthy?</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Being</a:t>
            </a:r>
            <a:r>
              <a:rPr lang="en-US" sz="1200" kern="1200" baseline="0" dirty="0" smtClean="0">
                <a:solidFill>
                  <a:schemeClr val="tx1"/>
                </a:solidFill>
                <a:latin typeface="+mn-lt"/>
                <a:ea typeface="+mn-ea"/>
                <a:cs typeface="+mn-cs"/>
              </a:rPr>
              <a:t> aware of what’s making local, national and international news each day will help you u</a:t>
            </a:r>
            <a:r>
              <a:rPr lang="en-US" sz="1200" kern="1200" dirty="0" smtClean="0">
                <a:solidFill>
                  <a:schemeClr val="tx1"/>
                </a:solidFill>
                <a:latin typeface="+mn-lt"/>
                <a:ea typeface="+mn-ea"/>
                <a:cs typeface="+mn-cs"/>
              </a:rPr>
              <a:t>nderstand how</a:t>
            </a:r>
            <a:r>
              <a:rPr lang="en-US" sz="1200" kern="1200" baseline="0" dirty="0" smtClean="0">
                <a:solidFill>
                  <a:schemeClr val="tx1"/>
                </a:solidFill>
                <a:latin typeface="+mn-lt"/>
                <a:ea typeface="+mn-ea"/>
                <a:cs typeface="+mn-cs"/>
              </a:rPr>
              <a:t> your organization’s story may fit into the current news narrative.</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None/>
            </a:pPr>
            <a:r>
              <a:rPr lang="en-US" sz="1200" kern="1200" baseline="0" dirty="0" smtClean="0">
                <a:solidFill>
                  <a:schemeClr val="tx1"/>
                </a:solidFill>
                <a:latin typeface="+mn-lt"/>
                <a:ea typeface="+mn-ea"/>
                <a:cs typeface="+mn-cs"/>
              </a:rPr>
              <a:t>For example, if there’s a national news story about DOD budget cuts, a regional or local news reporter that covers your area may want to know if/how your installation and/or organization may be impacted.   </a:t>
            </a:r>
            <a:endParaRPr lang="en-US" dirty="0" smtClean="0"/>
          </a:p>
          <a:p>
            <a:pPr>
              <a:buFont typeface="Arial" pitchFamily="34" charset="0"/>
              <a:buNone/>
            </a:pPr>
            <a:endParaRPr lang="en-US" dirty="0" smtClean="0"/>
          </a:p>
          <a:p>
            <a:pPr>
              <a:buFont typeface="Arial" pitchFamily="34" charset="0"/>
              <a:buNone/>
            </a:pPr>
            <a:r>
              <a:rPr lang="en-US" dirty="0" smtClean="0"/>
              <a:t>*NOTE: Update this slide with a news story taken</a:t>
            </a:r>
            <a:r>
              <a:rPr lang="en-US" baseline="0" dirty="0" smtClean="0"/>
              <a:t> from the Early Bird the day before or the day of the client’s training.</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16</a:t>
            </a:fld>
            <a:endParaRPr lang="en-US"/>
          </a:p>
        </p:txBody>
      </p:sp>
    </p:spTree>
    <p:extLst>
      <p:ext uri="{BB962C8B-B14F-4D97-AF65-F5344CB8AC3E}">
        <p14:creationId xmlns:p14="http://schemas.microsoft.com/office/powerpoint/2010/main" val="3166566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http://214.14.134.30/ebird2/ebfiles/e20130107913601.html</a:t>
            </a:r>
          </a:p>
          <a:p>
            <a:pPr>
              <a:buFont typeface="Arial" pitchFamily="34" charset="0"/>
              <a:buNone/>
            </a:pPr>
            <a:endParaRPr lang="en-US" dirty="0" smtClean="0"/>
          </a:p>
          <a:p>
            <a:pPr>
              <a:buFont typeface="Arial" charset="0"/>
              <a:buNone/>
            </a:pPr>
            <a:r>
              <a:rPr lang="en-US" dirty="0" smtClean="0"/>
              <a:t>Discussing</a:t>
            </a:r>
            <a:r>
              <a:rPr lang="en-US" baseline="0" dirty="0" smtClean="0"/>
              <a:t> one story from the Early Bird is usually enough to illustrate the point, but you may want to include two stories if you think the second illustration is important enough to be value added for the client.</a:t>
            </a: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17</a:t>
            </a:fld>
            <a:endParaRPr lang="en-US"/>
          </a:p>
        </p:txBody>
      </p:sp>
    </p:spTree>
    <p:extLst>
      <p:ext uri="{BB962C8B-B14F-4D97-AF65-F5344CB8AC3E}">
        <p14:creationId xmlns:p14="http://schemas.microsoft.com/office/powerpoint/2010/main" val="348266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http://214.14.134.30/ebird2/ebfiles/e20130107913601.html</a:t>
            </a:r>
          </a:p>
          <a:p>
            <a:pPr>
              <a:buFont typeface="Arial" pitchFamily="34" charset="0"/>
              <a:buNone/>
            </a:pPr>
            <a:endParaRPr lang="en-US" dirty="0" smtClean="0"/>
          </a:p>
          <a:p>
            <a:pPr>
              <a:buFont typeface="Arial" charset="0"/>
              <a:buNone/>
            </a:pPr>
            <a:r>
              <a:rPr lang="en-US" dirty="0" smtClean="0"/>
              <a:t>Discussing</a:t>
            </a:r>
            <a:r>
              <a:rPr lang="en-US" baseline="0" dirty="0" smtClean="0"/>
              <a:t> one story from the Early Bird is usually enough to illustrate the point, but you may want to include two stories if you think the second illustration is important enough to be value added for the client.</a:t>
            </a:r>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18</a:t>
            </a:fld>
            <a:endParaRPr lang="en-US"/>
          </a:p>
        </p:txBody>
      </p:sp>
    </p:spTree>
    <p:extLst>
      <p:ext uri="{BB962C8B-B14F-4D97-AF65-F5344CB8AC3E}">
        <p14:creationId xmlns:p14="http://schemas.microsoft.com/office/powerpoint/2010/main" val="42888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Mission planning is vital to success – especially media interviews.</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First, define your communication objective. It’s impossible to hit a target that hasn’t been clearly defined. The reporter will come with their story agenda, but you should also determine in advance what you expect to achieve from the interview.</a:t>
            </a:r>
          </a:p>
          <a:p>
            <a:pPr lvl="0"/>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Enlist the expertise of your public affairs office and your chain of command. If all concur that you should move forward with the interview…</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Build your messages. These are three to five takeaway statements you want your audience to remember that achieve your communication objective.</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List the obvious who, what, where, when and why questions – and the challenging or opposing questions you hope never come up during the interview so you’re not caught off guard. </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Prepare answers to your list of questions based on the type of interview format since it will determine the length of your responses. Print interviews allow you more time to answer and provide background information. Answers for broadcast interviews need to be short and to the point.</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Then practice your responses to see if your written answers are easy to say. Are they simple, natural and conversational?</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19</a:t>
            </a:fld>
            <a:endParaRPr lang="en-US" dirty="0"/>
          </a:p>
        </p:txBody>
      </p:sp>
    </p:spTree>
    <p:extLst>
      <p:ext uri="{BB962C8B-B14F-4D97-AF65-F5344CB8AC3E}">
        <p14:creationId xmlns:p14="http://schemas.microsoft.com/office/powerpoint/2010/main" val="201266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I’m [NAME], and I’ll be facilitating today’s media training. </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ensure that we make the best use of your time and tailor the content to your interests, I’d like to ask:</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previous media training and/or interactions with Public Affairs have you had?</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has been your past experience engaging with news media?</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None/some/extensive</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Internal/external</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Local/regional/national/international</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Print/broadcast</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Balanced/biased</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you have particular areas that you would like to focus on today?</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 have any other questions or comments before we get started?</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a:t>
            </a:fld>
            <a:endParaRPr lang="en-US" dirty="0"/>
          </a:p>
        </p:txBody>
      </p:sp>
    </p:spTree>
    <p:extLst>
      <p:ext uri="{BB962C8B-B14F-4D97-AF65-F5344CB8AC3E}">
        <p14:creationId xmlns:p14="http://schemas.microsoft.com/office/powerpoint/2010/main" val="122627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Effective communication begins with understanding who you’re talking to.</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Is the interview with a seasoned or novice reporter?</a:t>
            </a:r>
          </a:p>
          <a:p>
            <a:pPr marL="171450" lvl="0" indent="-171450">
              <a:buFont typeface="Arial" pitchFamily="34" charset="0"/>
              <a:buChar char="•"/>
            </a:pPr>
            <a:r>
              <a:rPr lang="en-US" sz="1200" kern="1200" dirty="0" smtClean="0">
                <a:solidFill>
                  <a:schemeClr val="tx1"/>
                </a:solidFill>
                <a:effectLst/>
                <a:latin typeface="+mn-lt"/>
                <a:ea typeface="+mn-ea"/>
                <a:cs typeface="+mn-cs"/>
              </a:rPr>
              <a:t>Is their style conversational or confrontational?</a:t>
            </a:r>
          </a:p>
          <a:p>
            <a:pPr marL="171450" lvl="0" indent="-171450">
              <a:buFont typeface="Arial" pitchFamily="34" charset="0"/>
              <a:buChar char="•"/>
            </a:pPr>
            <a:r>
              <a:rPr lang="en-US" sz="1200" kern="1200" dirty="0" smtClean="0">
                <a:solidFill>
                  <a:schemeClr val="tx1"/>
                </a:solidFill>
                <a:effectLst/>
                <a:latin typeface="+mn-lt"/>
                <a:ea typeface="+mn-ea"/>
                <a:cs typeface="+mn-cs"/>
              </a:rPr>
              <a:t>Consider how a reporter’s associations/sources may influence their line of questioning or framing of the story.</a:t>
            </a:r>
          </a:p>
          <a:p>
            <a:pPr marL="171450" lvl="0" indent="-171450">
              <a:buFont typeface="Arial" pitchFamily="34" charset="0"/>
              <a:buChar char="•"/>
            </a:pPr>
            <a:r>
              <a:rPr lang="en-US" sz="1200" kern="1200" dirty="0" smtClean="0">
                <a:solidFill>
                  <a:schemeClr val="tx1"/>
                </a:solidFill>
                <a:effectLst/>
                <a:latin typeface="+mn-lt"/>
                <a:ea typeface="+mn-ea"/>
                <a:cs typeface="+mn-cs"/>
              </a:rPr>
              <a:t>And bounce is just an industry term that means a story may get picked up by other news outlets, providing additional opportunities to reach a broader audience.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spokesperson, it’s important to remember that although an interview with a journalist may feel like a one-on-one conversation, the purpose is to inform a larger audience – not only for the journalist’s benefit, but yours, too. The reporter and the news medium are just conduits for delivering your message to your target audience.</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Are you trying to reach a broad or niche audience? </a:t>
            </a:r>
          </a:p>
          <a:p>
            <a:pPr marL="171450" lvl="0" indent="-171450">
              <a:buFont typeface="Arial" pitchFamily="34" charset="0"/>
              <a:buChar char="•"/>
            </a:pPr>
            <a:r>
              <a:rPr lang="en-US" sz="1200" kern="1200" dirty="0" smtClean="0">
                <a:solidFill>
                  <a:schemeClr val="tx1"/>
                </a:solidFill>
                <a:effectLst/>
                <a:latin typeface="+mn-lt"/>
                <a:ea typeface="+mn-ea"/>
                <a:cs typeface="+mn-cs"/>
              </a:rPr>
              <a:t>Are they interested in news of local or national consequence? </a:t>
            </a:r>
          </a:p>
          <a:p>
            <a:pPr marL="171450" lvl="0" indent="-171450">
              <a:buFont typeface="Arial" pitchFamily="34" charset="0"/>
              <a:buChar char="•"/>
            </a:pPr>
            <a:r>
              <a:rPr lang="en-US" sz="1200" kern="1200" dirty="0" smtClean="0">
                <a:solidFill>
                  <a:schemeClr val="tx1"/>
                </a:solidFill>
                <a:effectLst/>
                <a:latin typeface="+mn-lt"/>
                <a:ea typeface="+mn-ea"/>
                <a:cs typeface="+mn-cs"/>
              </a:rPr>
              <a:t>Are they highly knowledgeable about your mission, or is this the first time they may be hearing about it? </a:t>
            </a:r>
          </a:p>
          <a:p>
            <a:pPr marL="171450" lvl="0" indent="-171450">
              <a:buFont typeface="Arial" pitchFamily="34" charset="0"/>
              <a:buChar char="•"/>
            </a:pPr>
            <a:r>
              <a:rPr lang="en-US" sz="1200" kern="1200" dirty="0" smtClean="0">
                <a:solidFill>
                  <a:schemeClr val="tx1"/>
                </a:solidFill>
                <a:effectLst/>
                <a:latin typeface="+mn-lt"/>
                <a:ea typeface="+mn-ea"/>
                <a:cs typeface="+mn-cs"/>
              </a:rPr>
              <a:t>And, going back to the factors that make a story newsworthy – Why should the audience care about what you have to say? What’s in it for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these factors will influence how you may choose to answer the reporter’s questions.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20</a:t>
            </a:fld>
            <a:endParaRPr lang="en-US"/>
          </a:p>
        </p:txBody>
      </p:sp>
    </p:spTree>
    <p:extLst>
      <p:ext uri="{BB962C8B-B14F-4D97-AF65-F5344CB8AC3E}">
        <p14:creationId xmlns:p14="http://schemas.microsoft.com/office/powerpoint/2010/main" val="226062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Next, understanding the interview format is important because it affects how your message will be conveyed.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it print or broadcast?</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Print interviews allow you to go into more detail and provide additional context.</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Messages for broadcast interviews need to be more concise.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the broadcast interview edited or live?</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During an edited interview, you can pause before answering, and you can ask to either have the reporter restate the question or you can restate your answer if it doesn’t come out the way you would like the first time. More often than not, pauses and awkwardly stated answers will be edited out of the final cut.</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However, live interviews are just that. The interview starts and runs straight through while being broadcast in real time.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Are you speaking with one reporter or several?</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Regardless of the interview format, you are in control. The reporters may own the questions, but you decide how you choose to respond.</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A technique for maintaining control during a combined media event is called “spotlight/floodlight.” Start your response by directing it toward the reporter who asked the question; then break your gaze with that reporter as you share the rest of your response with the entire press pool. When you finish, you’ll be looking at a different reporter, which makes it easier to move on to the next reporter’s question without appearing rude or avoidant.</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21</a:t>
            </a:fld>
            <a:endParaRPr lang="en-US" dirty="0"/>
          </a:p>
        </p:txBody>
      </p:sp>
    </p:spTree>
    <p:extLst>
      <p:ext uri="{BB962C8B-B14F-4D97-AF65-F5344CB8AC3E}">
        <p14:creationId xmlns:p14="http://schemas.microsoft.com/office/powerpoint/2010/main" val="237259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Every response should include one of your key messages.</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A message is key bits of information you want your audience to know, in a format the media can use…</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To achieve your communication objective</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It should be something you can repeat and restate throughout the interview. </a:t>
            </a:r>
            <a:endParaRPr lang="en-US" sz="1600" kern="1200" dirty="0" smtClean="0">
              <a:solidFill>
                <a:schemeClr val="tx1"/>
              </a:solidFill>
              <a:latin typeface="+mn-lt"/>
              <a:ea typeface="+mn-ea"/>
              <a:cs typeface="+mn-cs"/>
            </a:endParaRPr>
          </a:p>
          <a:p>
            <a:pPr lvl="1">
              <a:buFont typeface="Courier New" pitchFamily="49" charset="0"/>
              <a:buChar char="o"/>
            </a:pPr>
            <a:r>
              <a:rPr lang="en-US" sz="1200" kern="1200" dirty="0" smtClean="0">
                <a:solidFill>
                  <a:schemeClr val="tx1"/>
                </a:solidFill>
                <a:latin typeface="+mn-lt"/>
                <a:ea typeface="+mn-ea"/>
                <a:cs typeface="+mn-cs"/>
              </a:rPr>
              <a:t> To illustrate the point, imagine the interview as a long piece of video tape. If you state your message once up front, and the producer decides to cut the tape and use a piece from the middle of the interview, your message will be lost on the cutting room floor. However, if you repeat and restate your message, it reinforces its importance and having it appear several times along the virtual video tape increases the odds that it will not be edited out of the interview.</a:t>
            </a:r>
            <a:endParaRPr lang="en-US"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And always tell the truth. Never spin or speculate.</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22</a:t>
            </a:fld>
            <a:endParaRPr lang="en-US"/>
          </a:p>
        </p:txBody>
      </p:sp>
    </p:spTree>
    <p:extLst>
      <p:ext uri="{BB962C8B-B14F-4D97-AF65-F5344CB8AC3E}">
        <p14:creationId xmlns:p14="http://schemas.microsoft.com/office/powerpoint/2010/main" val="148846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 brief. The more you say, the more you stray.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goal is getting your message down to a statement of 10 seconds or less. The average TV story is 90 seconds long and the average print story has 36 sentences (</a:t>
            </a:r>
            <a:r>
              <a:rPr lang="en-US" sz="1200" u="sng" kern="1200" dirty="0" smtClean="0">
                <a:solidFill>
                  <a:schemeClr val="tx1"/>
                </a:solidFill>
                <a:latin typeface="+mn-lt"/>
                <a:ea typeface="+mn-ea"/>
                <a:cs typeface="+mn-cs"/>
                <a:hlinkClick r:id="rId3"/>
              </a:rPr>
              <a:t>http://braudcommunications.com/pdf/BP_Oil_Spill_Braud.pdf</a:t>
            </a:r>
            <a:r>
              <a:rPr lang="en-US" sz="1200" kern="1200" dirty="0" smtClean="0">
                <a:solidFill>
                  <a:schemeClr val="tx1"/>
                </a:solidFill>
                <a:latin typeface="+mn-lt"/>
                <a:ea typeface="+mn-ea"/>
                <a:cs typeface="+mn-cs"/>
              </a:rPr>
              <a:t>). Tight, punchy responses are key to being quotable.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illustrate how you can be short, yet conversational,  in your responses: this</a:t>
            </a:r>
            <a:r>
              <a:rPr lang="en-US" dirty="0" smtClean="0"/>
              <a:t> two-sentence</a:t>
            </a:r>
            <a:r>
              <a:rPr lang="en-US" baseline="0" dirty="0" smtClean="0"/>
              <a:t> quote from former Chairman of the Joint Chiefs of Staff Admiral Mike Mullen is 31 words combined – 7 words for the first sentence and 24 words for the second sentence, yet is still conversational and not stifled.</a:t>
            </a:r>
            <a:endParaRPr lang="en-US" dirty="0" smtClean="0"/>
          </a:p>
          <a:p>
            <a:endParaRPr lang="en-US" dirty="0" smtClean="0"/>
          </a:p>
          <a:p>
            <a:endParaRPr lang="en-US" dirty="0" smtClean="0"/>
          </a:p>
          <a:p>
            <a:r>
              <a:rPr lang="en-US" dirty="0" smtClean="0"/>
              <a:t>Quote taken from:</a:t>
            </a:r>
          </a:p>
          <a:p>
            <a:r>
              <a:rPr lang="en-US" dirty="0" smtClean="0"/>
              <a:t>As the ‘Civilian-Military Gap’ Increases, Support for Personnel Needs to</a:t>
            </a:r>
            <a:r>
              <a:rPr lang="en-US" baseline="0" dirty="0" smtClean="0"/>
              <a:t> Grow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http://214.14.134.30/ebird2/ebfiles/e20130107913608.html</a:t>
            </a:r>
          </a:p>
          <a:p>
            <a:endParaRPr lang="en-US" baseline="0" dirty="0" smtClean="0"/>
          </a:p>
          <a:p>
            <a:r>
              <a:rPr lang="en-US" baseline="0" dirty="0" smtClean="0"/>
              <a:t>U-T San Diego</a:t>
            </a:r>
          </a:p>
          <a:p>
            <a:r>
              <a:rPr lang="en-US" baseline="0" dirty="0" smtClean="0"/>
              <a:t>January 6, 2013</a:t>
            </a:r>
          </a:p>
          <a:p>
            <a:r>
              <a:rPr lang="en-US" baseline="0" dirty="0" smtClean="0"/>
              <a:t>Pg. 17</a:t>
            </a:r>
          </a:p>
          <a:p>
            <a:r>
              <a:rPr lang="en-US" baseline="0" dirty="0" smtClean="0"/>
              <a:t>By Scott </a:t>
            </a:r>
            <a:r>
              <a:rPr lang="en-US" baseline="0" dirty="0" err="1" smtClean="0"/>
              <a:t>McGaugh</a:t>
            </a:r>
            <a:r>
              <a:rPr lang="en-US" baseline="0" dirty="0" smtClean="0"/>
              <a:t>, Special to the 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23</a:t>
            </a:fld>
            <a:endParaRPr lang="en-US" dirty="0"/>
          </a:p>
        </p:txBody>
      </p:sp>
    </p:spTree>
    <p:extLst>
      <p:ext uri="{BB962C8B-B14F-4D97-AF65-F5344CB8AC3E}">
        <p14:creationId xmlns:p14="http://schemas.microsoft.com/office/powerpoint/2010/main" val="2031874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 Think about how newspaper headlines are written – short and to the point. </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Does it make sense when you write it down? Is it stated in conversational terms that are relevant to your audience?</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State your bottom line up front and follow with a couple of supporting points to illustrate your headline statement.</a:t>
            </a:r>
          </a:p>
          <a:p>
            <a:pPr lvl="1">
              <a:buFont typeface="Courier New" pitchFamily="49" charset="0"/>
              <a:buChar char="o"/>
            </a:pPr>
            <a:r>
              <a:rPr lang="en-US" sz="1200" kern="1200" dirty="0" smtClean="0">
                <a:solidFill>
                  <a:schemeClr val="tx1"/>
                </a:solidFill>
                <a:latin typeface="+mn-lt"/>
                <a:ea typeface="+mn-ea"/>
                <a:cs typeface="+mn-cs"/>
              </a:rPr>
              <a:t> It’s one thing to say, “we have the best air, space and cyberspace force in the world” – which we do; but that headline statement needs to be substantiated with supporting points such as facts, illustrations and examples that paint a picture in the audience’s mind. It also closes the “say-do” gap and keeps your</a:t>
            </a:r>
            <a:r>
              <a:rPr lang="en-US" sz="1200" kern="1200" baseline="0" dirty="0" smtClean="0">
                <a:solidFill>
                  <a:schemeClr val="tx1"/>
                </a:solidFill>
                <a:latin typeface="+mn-lt"/>
                <a:ea typeface="+mn-ea"/>
                <a:cs typeface="+mn-cs"/>
              </a:rPr>
              <a:t> messages from being just empty rhetoric.</a:t>
            </a:r>
            <a:endParaRPr lang="en-US" dirty="0" smtClean="0"/>
          </a:p>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24</a:t>
            </a:fld>
            <a:endParaRPr lang="en-US" dirty="0"/>
          </a:p>
        </p:txBody>
      </p:sp>
    </p:spTree>
    <p:extLst>
      <p:ext uri="{BB962C8B-B14F-4D97-AF65-F5344CB8AC3E}">
        <p14:creationId xmlns:p14="http://schemas.microsoft.com/office/powerpoint/2010/main" val="1730399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0" dirty="0" smtClean="0"/>
              <a:t>Storytelling entertains</a:t>
            </a:r>
            <a:r>
              <a:rPr lang="en-US" b="0" baseline="0" dirty="0" smtClean="0"/>
              <a:t> and informs at the most basic level of understanding.</a:t>
            </a:r>
            <a:endParaRPr lang="en-US" b="0" dirty="0" smtClean="0"/>
          </a:p>
          <a:p>
            <a:pPr lvl="0">
              <a:buFont typeface="Arial" pitchFamily="34" charset="0"/>
              <a:buNone/>
            </a:pPr>
            <a:endParaRPr lang="en-US" b="0" dirty="0" smtClean="0"/>
          </a:p>
          <a:p>
            <a:pPr lvl="0">
              <a:buFont typeface="Arial" pitchFamily="34" charset="0"/>
              <a:buNone/>
            </a:pPr>
            <a:r>
              <a:rPr lang="en-US" b="0" dirty="0" smtClean="0"/>
              <a:t>Think about the elements of every good story: </a:t>
            </a:r>
          </a:p>
          <a:p>
            <a:pPr lvl="0">
              <a:buFontTx/>
              <a:buChar char="-"/>
            </a:pPr>
            <a:r>
              <a:rPr lang="en-US" b="0" dirty="0" smtClean="0"/>
              <a:t> Characters: Who’s the protagonist/antagonist? Who’s being impacted? Who does the audience relate to?</a:t>
            </a:r>
          </a:p>
          <a:p>
            <a:pPr lvl="0">
              <a:buFontTx/>
              <a:buChar char="-"/>
            </a:pPr>
            <a:r>
              <a:rPr lang="en-US" b="0" baseline="0" dirty="0" smtClean="0"/>
              <a:t> Setting: What is the context? Is there a local association for the audience?</a:t>
            </a:r>
            <a:endParaRPr lang="en-US" b="0" dirty="0" smtClean="0"/>
          </a:p>
          <a:p>
            <a:pPr lvl="0">
              <a:buFontTx/>
              <a:buChar char="-"/>
            </a:pPr>
            <a:r>
              <a:rPr lang="en-US" b="0" dirty="0" smtClean="0"/>
              <a:t> Narrative:</a:t>
            </a:r>
            <a:r>
              <a:rPr lang="en-US" b="0" baseline="0" dirty="0" smtClean="0"/>
              <a:t> How could this happen? How did this happen? Was there a main turning point or moment of decision that produced interesting or unexpected results? How does this story relate to other current news? What does this mean?</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25</a:t>
            </a:fld>
            <a:endParaRPr lang="en-US" dirty="0"/>
          </a:p>
        </p:txBody>
      </p:sp>
    </p:spTree>
    <p:extLst>
      <p:ext uri="{BB962C8B-B14F-4D97-AF65-F5344CB8AC3E}">
        <p14:creationId xmlns:p14="http://schemas.microsoft.com/office/powerpoint/2010/main" val="202114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0" dirty="0" smtClean="0"/>
              <a:t>Complex ideas are easier to understand and remember</a:t>
            </a:r>
            <a:r>
              <a:rPr lang="en-US" b="0" baseline="0" dirty="0" smtClean="0"/>
              <a:t> if simplified into three steps/parts.</a:t>
            </a:r>
          </a:p>
          <a:p>
            <a:pPr lvl="0">
              <a:buFont typeface="Arial" pitchFamily="34" charset="0"/>
              <a:buNone/>
            </a:pPr>
            <a:endParaRPr lang="en-US" b="0" baseline="0" dirty="0" smtClean="0"/>
          </a:p>
          <a:p>
            <a:pPr lvl="0">
              <a:buFont typeface="Arial" pitchFamily="34" charset="0"/>
              <a:buNone/>
            </a:pPr>
            <a:r>
              <a:rPr lang="en-US" b="0" baseline="0" dirty="0" smtClean="0"/>
              <a:t>e.g. Integrated </a:t>
            </a:r>
            <a:r>
              <a:rPr lang="en-US" b="0" baseline="0" dirty="0" err="1" smtClean="0"/>
              <a:t>Warfighter</a:t>
            </a:r>
            <a:r>
              <a:rPr lang="en-US" b="0" baseline="0" dirty="0" smtClean="0"/>
              <a:t> Technology: search, test, deliver.</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26</a:t>
            </a:fld>
            <a:endParaRPr lang="en-US" dirty="0"/>
          </a:p>
        </p:txBody>
      </p:sp>
    </p:spTree>
    <p:extLst>
      <p:ext uri="{BB962C8B-B14F-4D97-AF65-F5344CB8AC3E}">
        <p14:creationId xmlns:p14="http://schemas.microsoft.com/office/powerpoint/2010/main" val="1567792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0" dirty="0" smtClean="0"/>
              <a:t>Figures of speech are another way to paint word pictures in an audience’s mind and make</a:t>
            </a:r>
            <a:r>
              <a:rPr lang="en-US" b="0" baseline="0" dirty="0" smtClean="0"/>
              <a:t> things easier to understand and remember</a:t>
            </a:r>
            <a:r>
              <a:rPr lang="en-US" b="0" dirty="0" smtClean="0"/>
              <a:t>.</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27</a:t>
            </a:fld>
            <a:endParaRPr lang="en-US" dirty="0"/>
          </a:p>
        </p:txBody>
      </p:sp>
    </p:spTree>
    <p:extLst>
      <p:ext uri="{BB962C8B-B14F-4D97-AF65-F5344CB8AC3E}">
        <p14:creationId xmlns:p14="http://schemas.microsoft.com/office/powerpoint/2010/main" val="236421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0" dirty="0" smtClean="0"/>
              <a:t>Repeating and rephrasing</a:t>
            </a:r>
            <a:r>
              <a:rPr lang="en-US" b="0" baseline="0" dirty="0" smtClean="0"/>
              <a:t> your message throughout an interview may feel unnatural, but it’s essential.</a:t>
            </a:r>
          </a:p>
          <a:p>
            <a:pPr lvl="0">
              <a:buFont typeface="Arial" pitchFamily="34" charset="0"/>
              <a:buNone/>
            </a:pPr>
            <a:endParaRPr lang="en-US" b="0" baseline="0" dirty="0" smtClean="0"/>
          </a:p>
          <a:p>
            <a:pPr lvl="0">
              <a:buFont typeface="Arial" pitchFamily="34" charset="0"/>
              <a:buNone/>
            </a:pPr>
            <a:r>
              <a:rPr lang="en-US" b="0" baseline="0" dirty="0" smtClean="0"/>
              <a:t>If you state your message once at the beginning of an interview, someone who tunes into the broadcast halfway through will have missed the point.</a:t>
            </a:r>
          </a:p>
          <a:p>
            <a:pPr lvl="0">
              <a:buFont typeface="Arial" pitchFamily="34" charset="0"/>
              <a:buNone/>
            </a:pPr>
            <a:r>
              <a:rPr lang="en-US" b="0" baseline="0" dirty="0" smtClean="0"/>
              <a:t> - or-</a:t>
            </a:r>
          </a:p>
          <a:p>
            <a:pPr lvl="0">
              <a:buFont typeface="Arial" pitchFamily="34" charset="0"/>
              <a:buNone/>
            </a:pPr>
            <a:r>
              <a:rPr lang="en-US" b="0" baseline="0" dirty="0" smtClean="0"/>
              <a:t>Think of your interview as a long piece of video tape. If you state your message once at the beginning, and the editor decides to use one of your statements from the end of the interview, your message will have been lost on the cutting room floor.</a:t>
            </a:r>
          </a:p>
          <a:p>
            <a:pPr lvl="0">
              <a:buFont typeface="Arial" pitchFamily="34" charset="0"/>
              <a:buNone/>
            </a:pPr>
            <a:endParaRPr lang="en-US" b="0" baseline="0" dirty="0" smtClean="0"/>
          </a:p>
          <a:p>
            <a:pPr lvl="0">
              <a:buFont typeface="Arial" pitchFamily="34" charset="0"/>
              <a:buNone/>
            </a:pPr>
            <a:r>
              <a:rPr lang="en-US" b="0" baseline="0" dirty="0" smtClean="0"/>
              <a:t>Rephrasing and restating your message throughout the interview reinforces the importance of what you’re trying to say and increases the odds that it will be included in the final production. </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28</a:t>
            </a:fld>
            <a:endParaRPr lang="en-US" dirty="0"/>
          </a:p>
        </p:txBody>
      </p:sp>
    </p:spTree>
    <p:extLst>
      <p:ext uri="{BB962C8B-B14F-4D97-AF65-F5344CB8AC3E}">
        <p14:creationId xmlns:p14="http://schemas.microsoft.com/office/powerpoint/2010/main" val="2509954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0" dirty="0" smtClean="0"/>
              <a:t>“Emphasizing the positive” in an interview</a:t>
            </a:r>
            <a:r>
              <a:rPr lang="en-US" b="0" baseline="0" dirty="0" smtClean="0"/>
              <a:t> doesn’t mean ignoring unflattering facts when there’s been an incident/accident, but do so while avoiding negative, sensationalist or emotionally charged language and state what proactive measures are being taken to address the situation. </a:t>
            </a:r>
          </a:p>
          <a:p>
            <a:pPr>
              <a:buFont typeface="Arial" pitchFamily="34" charset="0"/>
              <a:buNone/>
            </a:pPr>
            <a:endParaRPr lang="en-US" b="0" baseline="0" dirty="0" smtClean="0"/>
          </a:p>
          <a:p>
            <a:pPr>
              <a:buFont typeface="Arial" pitchFamily="34" charset="0"/>
              <a:buChar char="•"/>
            </a:pPr>
            <a:r>
              <a:rPr lang="en-US" b="0" baseline="0" dirty="0" smtClean="0"/>
              <a:t> What if Nixon had said, “I’m an innocent man,” instead of, “I’m not a crook”? (emotional/color words: innocent </a:t>
            </a:r>
            <a:r>
              <a:rPr lang="en-US" b="0" baseline="0" dirty="0" err="1" smtClean="0"/>
              <a:t>vs</a:t>
            </a:r>
            <a:r>
              <a:rPr lang="en-US" b="0" baseline="0" dirty="0" smtClean="0"/>
              <a:t> crook)</a:t>
            </a:r>
            <a:endParaRPr lang="en-US" b="0" dirty="0" smtClean="0"/>
          </a:p>
          <a:p>
            <a:pPr>
              <a:buFont typeface="Arial" pitchFamily="34" charset="0"/>
              <a:buNone/>
            </a:pPr>
            <a:endParaRPr lang="en-US" b="0" dirty="0" smtClean="0"/>
          </a:p>
          <a:p>
            <a:pPr>
              <a:buFont typeface="Arial" pitchFamily="34" charset="0"/>
              <a:buNone/>
            </a:pPr>
            <a:r>
              <a:rPr lang="en-US" b="0" dirty="0" smtClean="0"/>
              <a:t>Yates quote: (http://www.telegraph.co.uk/news/uknews/phone-hacking/8647837/Phone-hacking-John-Yates-insists-I-have-done-nothing-wrong.html)</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29</a:t>
            </a:fld>
            <a:endParaRPr lang="en-US" dirty="0"/>
          </a:p>
        </p:txBody>
      </p:sp>
    </p:spTree>
    <p:extLst>
      <p:ext uri="{BB962C8B-B14F-4D97-AF65-F5344CB8AC3E}">
        <p14:creationId xmlns:p14="http://schemas.microsoft.com/office/powerpoint/2010/main" val="6686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Our objectives are to help you… </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Effectively connect with news media and their audiences by…</a:t>
            </a:r>
          </a:p>
          <a:p>
            <a:pPr marL="0" indent="0">
              <a:buFont typeface="Arial" pitchFamily="34" charset="0"/>
              <a:buNone/>
            </a:pP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Skillfully developing and delivering clear, memorable messages…</a:t>
            </a:r>
          </a:p>
          <a:p>
            <a:pPr marL="0" indent="0">
              <a:buFont typeface="Arial" pitchFamily="34" charset="0"/>
              <a:buNone/>
            </a:pPr>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With techniques that are adaptable to a variety of interview settings.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Confidence comes with practice and knowing that as a spokesperson, you’re ultimately in control. A journalist may own the questions, but you own the responses.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4A9249-5454-48FB-BDC2-96149893A76D}" type="slidenum">
              <a:rPr lang="en-US" smtClean="0"/>
              <a:pPr/>
              <a:t>3</a:t>
            </a:fld>
            <a:endParaRPr lang="en-US" dirty="0"/>
          </a:p>
        </p:txBody>
      </p:sp>
    </p:spTree>
    <p:extLst>
      <p:ext uri="{BB962C8B-B14F-4D97-AF65-F5344CB8AC3E}">
        <p14:creationId xmlns:p14="http://schemas.microsoft.com/office/powerpoint/2010/main" val="419660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Don’t repeat the negative.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ILLUSTRATION: SEC Chairman Shapiro provided the following response when American Public Media </a:t>
            </a:r>
            <a:r>
              <a:rPr lang="en-US" sz="1200" i="1" kern="1200" dirty="0" smtClean="0">
                <a:solidFill>
                  <a:schemeClr val="tx1"/>
                </a:solidFill>
                <a:latin typeface="+mn-lt"/>
                <a:ea typeface="+mn-ea"/>
                <a:cs typeface="+mn-cs"/>
              </a:rPr>
              <a:t>Marketplace</a:t>
            </a:r>
            <a:r>
              <a:rPr lang="en-US" sz="1200" kern="1200" dirty="0" smtClean="0">
                <a:solidFill>
                  <a:schemeClr val="tx1"/>
                </a:solidFill>
                <a:latin typeface="+mn-lt"/>
                <a:ea typeface="+mn-ea"/>
                <a:cs typeface="+mn-cs"/>
              </a:rPr>
              <a:t> reporter Tess </a:t>
            </a:r>
            <a:r>
              <a:rPr lang="en-US" sz="1200" kern="1200" dirty="0" err="1" smtClean="0">
                <a:solidFill>
                  <a:schemeClr val="tx1"/>
                </a:solidFill>
                <a:latin typeface="+mn-lt"/>
                <a:ea typeface="+mn-ea"/>
                <a:cs typeface="+mn-cs"/>
              </a:rPr>
              <a:t>Vigeland</a:t>
            </a:r>
            <a:r>
              <a:rPr lang="en-US" sz="1200" kern="1200" dirty="0" smtClean="0">
                <a:solidFill>
                  <a:schemeClr val="tx1"/>
                </a:solidFill>
                <a:latin typeface="+mn-lt"/>
                <a:ea typeface="+mn-ea"/>
                <a:cs typeface="+mn-cs"/>
              </a:rPr>
              <a:t> asked  “Can this happen again?” in reference to another stock market flash crash. The negative speculation in the chairman’s answer was reattributed to her in the last question of the interview when the reporter said, “How concerned are you about a lack of investor confidence in the system? Given that something like this -- in your own words -- could happen again?”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Shapiro quote: (http://marketplace.publicradio.org/display/web/2011/05/05/pm-how-wall-street-has-changed-since-the-flash-crash/)</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30</a:t>
            </a:fld>
            <a:endParaRPr lang="en-US" dirty="0"/>
          </a:p>
        </p:txBody>
      </p:sp>
    </p:spTree>
    <p:extLst>
      <p:ext uri="{BB962C8B-B14F-4D97-AF65-F5344CB8AC3E}">
        <p14:creationId xmlns:p14="http://schemas.microsoft.com/office/powerpoint/2010/main" val="1453831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Avoid jargon, acronyms and scientific terms.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Imagine that you’re explaining your job responsibilities or mission at a middle school career day since “the average adult reads at the ninth-grade level,” and “for recreation, people read texts that are two grades below their actual reading level.” (</a:t>
            </a:r>
            <a:r>
              <a:rPr lang="en-US" sz="1200" u="sng" kern="1200" dirty="0" smtClean="0">
                <a:solidFill>
                  <a:schemeClr val="tx1"/>
                </a:solidFill>
                <a:latin typeface="+mn-lt"/>
                <a:ea typeface="+mn-ea"/>
                <a:cs typeface="+mn-cs"/>
                <a:hlinkClick r:id="rId3"/>
              </a:rPr>
              <a:t>http://en.wikipedia.org/wiki/Readability</a:t>
            </a:r>
            <a:r>
              <a:rPr lang="en-US" sz="1200" kern="1200" dirty="0" smtClean="0">
                <a:solidFill>
                  <a:schemeClr val="tx1"/>
                </a:solidFill>
                <a:latin typeface="+mn-lt"/>
                <a:ea typeface="+mn-ea"/>
                <a:cs typeface="+mn-cs"/>
              </a:rPr>
              <a:t>)</a:t>
            </a:r>
            <a:endParaRPr lang="en-US" dirty="0" smtClean="0"/>
          </a:p>
          <a:p>
            <a:pPr>
              <a:buFont typeface="Arial" pitchFamily="34" charset="0"/>
              <a:buNone/>
            </a:pPr>
            <a:endParaRPr lang="en-US" dirty="0" smtClean="0"/>
          </a:p>
          <a:p>
            <a:pPr>
              <a:buFont typeface="Arial" pitchFamily="34" charset="0"/>
              <a:buNone/>
            </a:pPr>
            <a:r>
              <a:rPr lang="en-US" dirty="0" smtClean="0"/>
              <a:t>Pew statistic:</a:t>
            </a:r>
            <a:r>
              <a:rPr lang="en-US" baseline="0" dirty="0" smtClean="0"/>
              <a:t> (</a:t>
            </a:r>
            <a:r>
              <a:rPr lang="en-US" dirty="0" smtClean="0"/>
              <a:t>http://people-press.org/2010/09/12/section-4-who-is-listening-watching-reading-and-why/)</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31</a:t>
            </a:fld>
            <a:endParaRPr lang="en-US" dirty="0"/>
          </a:p>
        </p:txBody>
      </p:sp>
    </p:spTree>
    <p:extLst>
      <p:ext uri="{BB962C8B-B14F-4D97-AF65-F5344CB8AC3E}">
        <p14:creationId xmlns:p14="http://schemas.microsoft.com/office/powerpoint/2010/main" val="2299417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Active voice statements with high-energy words are more concise and impactful than passive voice.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32</a:t>
            </a:fld>
            <a:endParaRPr lang="en-US" dirty="0"/>
          </a:p>
        </p:txBody>
      </p:sp>
    </p:spTree>
    <p:extLst>
      <p:ext uri="{BB962C8B-B14F-4D97-AF65-F5344CB8AC3E}">
        <p14:creationId xmlns:p14="http://schemas.microsoft.com/office/powerpoint/2010/main" val="796577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 vs. “Utilize”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isn’t Scrabble where we get an extra 50 bonus points for using all of our letters.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33</a:t>
            </a:fld>
            <a:endParaRPr lang="en-US" dirty="0"/>
          </a:p>
        </p:txBody>
      </p:sp>
    </p:spTree>
    <p:extLst>
      <p:ext uri="{BB962C8B-B14F-4D97-AF65-F5344CB8AC3E}">
        <p14:creationId xmlns:p14="http://schemas.microsoft.com/office/powerpoint/2010/main" val="3971832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dirty="0" smtClean="0">
                <a:solidFill>
                  <a:schemeClr val="tx1"/>
                </a:solidFill>
                <a:latin typeface="+mn-lt"/>
                <a:ea typeface="+mn-ea"/>
                <a:cs typeface="+mn-cs"/>
              </a:rPr>
              <a:t>The inverted pyramid is a metaphor used by journalists that means “bottom line up front.” A reader or viewer can walk away from the story at any point and still understand it since the who, what, when, where, why and how were stated up front in the summary news lead.</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34</a:t>
            </a:fld>
            <a:endParaRPr lang="en-US" dirty="0"/>
          </a:p>
        </p:txBody>
      </p:sp>
    </p:spTree>
    <p:extLst>
      <p:ext uri="{BB962C8B-B14F-4D97-AF65-F5344CB8AC3E}">
        <p14:creationId xmlns:p14="http://schemas.microsoft.com/office/powerpoint/2010/main" val="231599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Prior to the interview, it’s vital to set the ground rules and establish the type of attribution so that there’s no misunderstanding as to how your remarks will be acknowledged in the story. Stick with one type of attribution per interview to avoid confusion and unpleasant surprises when the story is published. The type of attribution you and the reporter agree on is based upon your relationship and the nature of the issue being discussed.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general, consider everything you say from the time you’re in the presence of a reporter until the time they leave as being “on the record.” Quotes and paraphrases will be attributed to your name and title.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Yellow means caution. However, if you have a well-established relationship with the reporter, and you know they will more than likely honor your agreement, you may choose to go on “background” if there is benefit in releasing information to the media prior to being authorized to make an official statement about it.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Remarks made on background are attributed to a generic title. Whereas statements made on deep background are introduced in terms such as “it has been learned that…”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Red is stop. It is recommended to never go off the records because there is always a risk that the reporter will not honor your agreement.</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35</a:t>
            </a:fld>
            <a:endParaRPr lang="en-US"/>
          </a:p>
        </p:txBody>
      </p:sp>
    </p:spTree>
    <p:extLst>
      <p:ext uri="{BB962C8B-B14F-4D97-AF65-F5344CB8AC3E}">
        <p14:creationId xmlns:p14="http://schemas.microsoft.com/office/powerpoint/2010/main" val="103301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36</a:t>
            </a:fld>
            <a:endParaRPr lang="en-US"/>
          </a:p>
        </p:txBody>
      </p:sp>
    </p:spTree>
    <p:extLst>
      <p:ext uri="{BB962C8B-B14F-4D97-AF65-F5344CB8AC3E}">
        <p14:creationId xmlns:p14="http://schemas.microsoft.com/office/powerpoint/2010/main" val="2242000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Four techniques to help you maintain balanced control during the interview include hooking, blocking, bridging and flagging.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Hooking is using the casual conversation with the reporter prior to broadcast to: </a:t>
            </a:r>
          </a:p>
          <a:p>
            <a:pPr lvl="0"/>
            <a:r>
              <a:rPr lang="en-US" sz="1200" kern="1200" dirty="0" smtClean="0">
                <a:solidFill>
                  <a:schemeClr val="tx1"/>
                </a:solidFill>
                <a:latin typeface="+mn-lt"/>
                <a:ea typeface="+mn-ea"/>
                <a:cs typeface="+mn-cs"/>
              </a:rPr>
              <a:t>1. avoid a bait-and-switch situation by ensuring the original agreement has not changed</a:t>
            </a:r>
          </a:p>
          <a:p>
            <a:pPr lvl="0"/>
            <a:r>
              <a:rPr lang="en-US" sz="1200" kern="1200" dirty="0" smtClean="0">
                <a:solidFill>
                  <a:schemeClr val="tx1"/>
                </a:solidFill>
                <a:latin typeface="+mn-lt"/>
                <a:ea typeface="+mn-ea"/>
                <a:cs typeface="+mn-cs"/>
              </a:rPr>
              <a:t>2. get an idea of the reporter’s story angle and if they’re talking to other sources, and </a:t>
            </a:r>
          </a:p>
          <a:p>
            <a:r>
              <a:rPr lang="en-US" sz="1200" kern="1200" dirty="0" smtClean="0">
                <a:solidFill>
                  <a:schemeClr val="tx1"/>
                </a:solidFill>
                <a:latin typeface="+mn-lt"/>
                <a:ea typeface="+mn-ea"/>
                <a:cs typeface="+mn-cs"/>
              </a:rPr>
              <a:t>3. define/refine the interview topic by getting the reporter interested in your key message areas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37</a:t>
            </a:fld>
            <a:endParaRPr lang="en-US" dirty="0"/>
          </a:p>
        </p:txBody>
      </p:sp>
    </p:spTree>
    <p:extLst>
      <p:ext uri="{BB962C8B-B14F-4D97-AF65-F5344CB8AC3E}">
        <p14:creationId xmlns:p14="http://schemas.microsoft.com/office/powerpoint/2010/main" val="1409274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Spokespersons often ask, “what do I do if I get asked a question like this?” And it’s usually in reference to a question that is pointed, sensationally worded or has a no-win option.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Blocking is a technique you can use to – not dodge or avoid the question, which can come across as shifty or dishonest – but speak to the bigger issue behind that type of question.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the question is phrased with negative, emotionally charged language, speak to the premise of the question without repeating the reporter’s statement.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the assertion is completely wrong, politely refute, but don’t repeat the incorrect information.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if you can’t answer because of classification, say so…then move on to the next interview technique called…</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38</a:t>
            </a:fld>
            <a:endParaRPr lang="en-US"/>
          </a:p>
        </p:txBody>
      </p:sp>
    </p:spTree>
    <p:extLst>
      <p:ext uri="{BB962C8B-B14F-4D97-AF65-F5344CB8AC3E}">
        <p14:creationId xmlns:p14="http://schemas.microsoft.com/office/powerpoint/2010/main" val="1052755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…bridging.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Once you address the reporter’s question, smoothly transition to your related message and supporting points to achieve your communication objective.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are some examples of bridging statements.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39</a:t>
            </a:fld>
            <a:endParaRPr lang="en-US"/>
          </a:p>
        </p:txBody>
      </p:sp>
    </p:spTree>
    <p:extLst>
      <p:ext uri="{BB962C8B-B14F-4D97-AF65-F5344CB8AC3E}">
        <p14:creationId xmlns:p14="http://schemas.microsoft.com/office/powerpoint/2010/main" val="135108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To achieve those objectives, we’ll start with a discussion about:</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Why and when to engage with the media</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How the media landscape affects how you may be interviewed and what drives the narrative</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How to develop and deliver your messages in a format the media can use to increase the odds of being quoted and connecting with your target audience</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Then we’ll transition to three on-camera interview scenarios.</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First will be an edited in-studio interview where you will be seated and speaking one-on-one with a news media representative. There will be a single camera focused on you from behind the reporter. The interview is edited so you can pause before answering. You can also ask to have the reporter restate the question or you can stop in the middle of your response and reply another way it if it doesn’t come out the way you would like the first time.</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Feedback and coaching will include a partial playback of the interview and a round robin discussion.</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Then we’ll transition to a live remote interview where you will be seated in the same chair; however, you’ll be talking to a news media representative in a remote location while looking at a teleprompter. You’ll hear the reporter through an earpiece, but the interview is a bit more challenging since you won’t be able to see the reporter and the non-verbal responses and gestures of a face-to-face interview. </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Feedback and coaching will include a partial playback of the interview and a round robin discussion.</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Then we’ll transition to a press conference scenario. [PAO’s Name] and I will prep you in the [hallway/green room/</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while the studio is reconfigured and the reporters are seated.</a:t>
            </a:r>
          </a:p>
          <a:p>
            <a:r>
              <a:rPr lang="en-US" sz="1200" kern="1200" dirty="0" smtClean="0">
                <a:solidFill>
                  <a:schemeClr val="tx1"/>
                </a:solidFill>
                <a:effectLst/>
                <a:latin typeface="+mn-lt"/>
                <a:ea typeface="+mn-ea"/>
                <a:cs typeface="+mn-cs"/>
              </a:rPr>
              <a:t> </a:t>
            </a:r>
          </a:p>
          <a:p>
            <a:pPr marL="628650" lvl="1" indent="-171450">
              <a:buFont typeface="Courier New" pitchFamily="49" charset="0"/>
              <a:buChar char="o"/>
            </a:pPr>
            <a:r>
              <a:rPr lang="en-US" sz="1200" kern="1200" dirty="0" smtClean="0">
                <a:solidFill>
                  <a:schemeClr val="tx1"/>
                </a:solidFill>
                <a:effectLst/>
                <a:latin typeface="+mn-lt"/>
                <a:ea typeface="+mn-ea"/>
                <a:cs typeface="+mn-cs"/>
              </a:rPr>
              <a:t>We’ll conclude with group feedback and coaching. And all of your on-camera sessions and coaching will be captured on to a DVD that will be delivered to [PAO’s Name] office for you to review at a later time. </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a:t>
            </a:fld>
            <a:endParaRPr lang="en-US"/>
          </a:p>
        </p:txBody>
      </p:sp>
    </p:spTree>
    <p:extLst>
      <p:ext uri="{BB962C8B-B14F-4D97-AF65-F5344CB8AC3E}">
        <p14:creationId xmlns:p14="http://schemas.microsoft.com/office/powerpoint/2010/main" val="259056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fourth technique is flagging, which is using verbal and non-verbal cues to emphasize your important points.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note about hand gestures: </a:t>
            </a:r>
          </a:p>
          <a:p>
            <a:pPr lvl="0">
              <a:buFont typeface="Arial" pitchFamily="34" charset="0"/>
              <a:buChar char="•"/>
            </a:pPr>
            <a:r>
              <a:rPr lang="en-US" sz="1200" kern="1200" dirty="0" smtClean="0">
                <a:solidFill>
                  <a:schemeClr val="tx1"/>
                </a:solidFill>
                <a:latin typeface="+mn-lt"/>
                <a:ea typeface="+mn-ea"/>
                <a:cs typeface="+mn-cs"/>
              </a:rPr>
              <a:t> Ensure they’re high enough to be seen in the frame of a broadcast interview</a:t>
            </a:r>
          </a:p>
          <a:p>
            <a:pPr>
              <a:buFont typeface="Arial" pitchFamily="34" charset="0"/>
              <a:buChar char="•"/>
            </a:pPr>
            <a:r>
              <a:rPr lang="en-US" sz="1200" kern="1200" dirty="0" smtClean="0">
                <a:solidFill>
                  <a:schemeClr val="tx1"/>
                </a:solidFill>
                <a:latin typeface="+mn-lt"/>
                <a:ea typeface="+mn-ea"/>
                <a:cs typeface="+mn-cs"/>
              </a:rPr>
              <a:t> Avoid finger pointing since it can be negatively interpreted as confrontational or scolding; instead, use a closed fist or “knife hand”</a:t>
            </a:r>
            <a:endParaRPr lang="en-US" dirty="0" smtClean="0"/>
          </a:p>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40</a:t>
            </a:fld>
            <a:endParaRPr lang="en-US"/>
          </a:p>
        </p:txBody>
      </p:sp>
    </p:spTree>
    <p:extLst>
      <p:ext uri="{BB962C8B-B14F-4D97-AF65-F5344CB8AC3E}">
        <p14:creationId xmlns:p14="http://schemas.microsoft.com/office/powerpoint/2010/main" val="1998461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media interview is a conversation, but a conversation with an objective – to effectively connect with your target audience.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Therefore, an answer </a:t>
            </a:r>
            <a:r>
              <a:rPr lang="en-US" sz="1200" u="sng"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 message equals a complete response.</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41</a:t>
            </a:fld>
            <a:endParaRPr lang="en-US"/>
          </a:p>
        </p:txBody>
      </p:sp>
    </p:spTree>
    <p:extLst>
      <p:ext uri="{BB962C8B-B14F-4D97-AF65-F5344CB8AC3E}">
        <p14:creationId xmlns:p14="http://schemas.microsoft.com/office/powerpoint/2010/main" val="127482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Just answering a reporter’s question without a related message doesn’t achieve your communication objective, only the reporter’s agenda.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avoiding the reporter’s question altogether by just responding with a message makes you look unknowledgeable about the reporter’s topic at best and slick, evasive and/or dishonest at worst.</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42</a:t>
            </a:fld>
            <a:endParaRPr lang="en-US"/>
          </a:p>
        </p:txBody>
      </p:sp>
    </p:spTree>
    <p:extLst>
      <p:ext uri="{BB962C8B-B14F-4D97-AF65-F5344CB8AC3E}">
        <p14:creationId xmlns:p14="http://schemas.microsoft.com/office/powerpoint/2010/main" val="2859688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Face the Nation commentator Bob </a:t>
            </a:r>
            <a:r>
              <a:rPr lang="en-US" sz="1200" kern="1200" dirty="0" err="1" smtClean="0">
                <a:solidFill>
                  <a:schemeClr val="tx1"/>
                </a:solidFill>
                <a:latin typeface="+mn-lt"/>
                <a:ea typeface="+mn-ea"/>
                <a:cs typeface="+mn-cs"/>
              </a:rPr>
              <a:t>Schieffer</a:t>
            </a:r>
            <a:r>
              <a:rPr lang="en-US" sz="1200" kern="1200" dirty="0" smtClean="0">
                <a:solidFill>
                  <a:schemeClr val="tx1"/>
                </a:solidFill>
                <a:latin typeface="+mn-lt"/>
                <a:ea typeface="+mn-ea"/>
                <a:cs typeface="+mn-cs"/>
              </a:rPr>
              <a:t> explains why.</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43</a:t>
            </a:fld>
            <a:endParaRPr lang="en-US"/>
          </a:p>
        </p:txBody>
      </p:sp>
    </p:spTree>
    <p:extLst>
      <p:ext uri="{BB962C8B-B14F-4D97-AF65-F5344CB8AC3E}">
        <p14:creationId xmlns:p14="http://schemas.microsoft.com/office/powerpoint/2010/main" val="4096645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Oftentimes, your job title doesn’t fully explain to the audience what it is that you do and why you’ve been selected as a knowledgeable spokesperson for the interview topic.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Therefore, it’s okay to use your personal authority and experience in your responses.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It’s not bragging; it’s establishing your credentials and credibility as a spokesperson.</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44</a:t>
            </a:fld>
            <a:endParaRPr lang="en-US" dirty="0"/>
          </a:p>
        </p:txBody>
      </p:sp>
    </p:spTree>
    <p:extLst>
      <p:ext uri="{BB962C8B-B14F-4D97-AF65-F5344CB8AC3E}">
        <p14:creationId xmlns:p14="http://schemas.microsoft.com/office/powerpoint/2010/main" val="66397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how you say it is as important, if not more so, than what you say.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Studies have shown that:</a:t>
            </a:r>
          </a:p>
          <a:p>
            <a:pPr lvl="0">
              <a:buFont typeface="Arial" pitchFamily="34" charset="0"/>
              <a:buChar char="•"/>
            </a:pPr>
            <a:r>
              <a:rPr lang="en-US" sz="1200" kern="1200" dirty="0" smtClean="0">
                <a:solidFill>
                  <a:schemeClr val="tx1"/>
                </a:solidFill>
                <a:latin typeface="+mn-lt"/>
                <a:ea typeface="+mn-ea"/>
                <a:cs typeface="+mn-cs"/>
              </a:rPr>
              <a:t> Only 7% of communication is what someone says</a:t>
            </a:r>
          </a:p>
          <a:p>
            <a:pPr lvl="0">
              <a:buFont typeface="Arial" pitchFamily="34" charset="0"/>
              <a:buChar char="•"/>
            </a:pPr>
            <a:r>
              <a:rPr lang="en-US" sz="1200" kern="1200" dirty="0" smtClean="0">
                <a:solidFill>
                  <a:schemeClr val="tx1"/>
                </a:solidFill>
                <a:latin typeface="+mn-lt"/>
                <a:ea typeface="+mn-ea"/>
                <a:cs typeface="+mn-cs"/>
              </a:rPr>
              <a:t> 58% is how it is said – tone and inflection</a:t>
            </a:r>
          </a:p>
          <a:p>
            <a:pPr>
              <a:buFont typeface="Arial" pitchFamily="34" charset="0"/>
              <a:buChar char="•"/>
            </a:pPr>
            <a:r>
              <a:rPr lang="en-US" sz="1200" kern="1200" dirty="0" smtClean="0">
                <a:solidFill>
                  <a:schemeClr val="tx1"/>
                </a:solidFill>
                <a:latin typeface="+mn-lt"/>
                <a:ea typeface="+mn-ea"/>
                <a:cs typeface="+mn-cs"/>
              </a:rPr>
              <a:t> And 35% is non-verbal body language</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45</a:t>
            </a:fld>
            <a:endParaRPr lang="en-US" dirty="0"/>
          </a:p>
        </p:txBody>
      </p:sp>
    </p:spTree>
    <p:extLst>
      <p:ext uri="{BB962C8B-B14F-4D97-AF65-F5344CB8AC3E}">
        <p14:creationId xmlns:p14="http://schemas.microsoft.com/office/powerpoint/2010/main" val="259566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93% of a spokesperson’s communication is dependent upon their body language and verbal inflection; that is why on-camera practice and video playback before a real-world interview is vital – whether it’s in a professional studio, or in an office with a Flip cam on a tripod.</a:t>
            </a:r>
            <a:endParaRPr lang="en-US" b="0"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46</a:t>
            </a:fld>
            <a:endParaRPr lang="en-US" dirty="0"/>
          </a:p>
        </p:txBody>
      </p:sp>
    </p:spTree>
    <p:extLst>
      <p:ext uri="{BB962C8B-B14F-4D97-AF65-F5344CB8AC3E}">
        <p14:creationId xmlns:p14="http://schemas.microsoft.com/office/powerpoint/2010/main" val="1327544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http://en.wikipedia.org/wiki/File:Kennedy_Nixon_Debat_(1960).jpg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cs typeface="Arial" pitchFamily="34" charset="0"/>
              </a:rPr>
              <a:t>How the Nixon-Kennedy Debate Changed the World</a:t>
            </a:r>
          </a:p>
          <a:p>
            <a:r>
              <a:rPr lang="en-US" dirty="0" smtClean="0"/>
              <a:t>http://www.time.com/time/nation/article/0,8599,2021078,00.html</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47</a:t>
            </a:fld>
            <a:endParaRPr lang="en-US"/>
          </a:p>
        </p:txBody>
      </p:sp>
    </p:spTree>
    <p:extLst>
      <p:ext uri="{BB962C8B-B14F-4D97-AF65-F5344CB8AC3E}">
        <p14:creationId xmlns:p14="http://schemas.microsoft.com/office/powerpoint/2010/main" val="3751221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a crisis happens, it usually evolves in four phases.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During phase one, there may or may not be obvious warning signs, and the public may not yet be aware of the incident/issue.</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48</a:t>
            </a:fld>
            <a:endParaRPr lang="en-US"/>
          </a:p>
        </p:txBody>
      </p:sp>
    </p:spTree>
    <p:extLst>
      <p:ext uri="{BB962C8B-B14F-4D97-AF65-F5344CB8AC3E}">
        <p14:creationId xmlns:p14="http://schemas.microsoft.com/office/powerpoint/2010/main" val="1865052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during phase two, the public is now aware of an incident/issue that must be addressed soonest (usually within 24 hours) in order to avoid negative repercussions – such as loss of reputation, confidence, or public support – that may require more effort to rebuild in the long-term than if a spokesperson had been responsive in the short-term.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 crisis, a spokesperson’s credibility depends on how the public perceives their level of:</a:t>
            </a:r>
          </a:p>
          <a:p>
            <a:pPr lvl="0">
              <a:buFont typeface="Arial" pitchFamily="34" charset="0"/>
              <a:buChar char="•"/>
            </a:pPr>
            <a:r>
              <a:rPr lang="en-US" sz="1200" kern="1200" dirty="0" smtClean="0">
                <a:solidFill>
                  <a:schemeClr val="tx1"/>
                </a:solidFill>
                <a:latin typeface="+mn-lt"/>
                <a:ea typeface="+mn-ea"/>
                <a:cs typeface="+mn-cs"/>
              </a:rPr>
              <a:t> Concern about the incident and those affected by it</a:t>
            </a:r>
          </a:p>
          <a:p>
            <a:pPr lvl="0">
              <a:buFont typeface="Arial" pitchFamily="34" charset="0"/>
              <a:buChar char="•"/>
            </a:pPr>
            <a:r>
              <a:rPr lang="en-US" sz="1200" kern="1200" dirty="0" smtClean="0">
                <a:solidFill>
                  <a:schemeClr val="tx1"/>
                </a:solidFill>
                <a:latin typeface="+mn-lt"/>
                <a:ea typeface="+mn-ea"/>
                <a:cs typeface="+mn-cs"/>
              </a:rPr>
              <a:t> Competence – level of authority and knowledge as it relates to the issue</a:t>
            </a:r>
          </a:p>
          <a:p>
            <a:pPr lvl="0">
              <a:buFont typeface="Arial" pitchFamily="34" charset="0"/>
              <a:buChar char="•"/>
            </a:pPr>
            <a:r>
              <a:rPr lang="en-US" sz="1200" kern="1200" dirty="0" smtClean="0">
                <a:solidFill>
                  <a:schemeClr val="tx1"/>
                </a:solidFill>
                <a:latin typeface="+mn-lt"/>
                <a:ea typeface="+mn-ea"/>
                <a:cs typeface="+mn-cs"/>
              </a:rPr>
              <a:t> Commitment to resolving the issue</a:t>
            </a:r>
          </a:p>
          <a:p>
            <a:pPr>
              <a:buFont typeface="Arial" pitchFamily="34" charset="0"/>
              <a:buChar char="•"/>
            </a:pPr>
            <a:r>
              <a:rPr lang="en-US" sz="1200" kern="1200" dirty="0" smtClean="0">
                <a:solidFill>
                  <a:schemeClr val="tx1"/>
                </a:solidFill>
                <a:latin typeface="+mn-lt"/>
                <a:ea typeface="+mn-ea"/>
                <a:cs typeface="+mn-cs"/>
              </a:rPr>
              <a:t> Honesty</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49</a:t>
            </a:fld>
            <a:endParaRPr lang="en-US"/>
          </a:p>
        </p:txBody>
      </p:sp>
    </p:spTree>
    <p:extLst>
      <p:ext uri="{BB962C8B-B14F-4D97-AF65-F5344CB8AC3E}">
        <p14:creationId xmlns:p14="http://schemas.microsoft.com/office/powerpoint/2010/main" val="230121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 want to engage because:</a:t>
            </a:r>
          </a:p>
          <a:p>
            <a:r>
              <a:rPr lang="en-US" sz="1200" kern="1200" dirty="0" smtClean="0">
                <a:solidFill>
                  <a:schemeClr val="tx1"/>
                </a:solidFill>
                <a:effectLst/>
                <a:latin typeface="+mn-lt"/>
                <a:ea typeface="+mn-ea"/>
                <a:cs typeface="+mn-cs"/>
              </a:rPr>
              <a:t> </a:t>
            </a:r>
          </a:p>
          <a:p>
            <a:pPr marL="0" lvl="0" indent="0">
              <a:buFont typeface="Arial" pitchFamily="34" charset="0"/>
              <a:buNone/>
            </a:pPr>
            <a:r>
              <a:rPr lang="en-US" sz="1200" kern="1200" dirty="0" smtClean="0">
                <a:solidFill>
                  <a:schemeClr val="tx1"/>
                </a:solidFill>
                <a:effectLst/>
                <a:latin typeface="+mn-lt"/>
                <a:ea typeface="+mn-ea"/>
                <a:cs typeface="+mn-cs"/>
              </a:rPr>
              <a:t>Defense</a:t>
            </a:r>
            <a:r>
              <a:rPr lang="en-US" sz="1200" kern="1200" baseline="0" dirty="0" smtClean="0">
                <a:solidFill>
                  <a:schemeClr val="tx1"/>
                </a:solidFill>
                <a:effectLst/>
                <a:latin typeface="+mn-lt"/>
                <a:ea typeface="+mn-ea"/>
                <a:cs typeface="+mn-cs"/>
              </a:rPr>
              <a:t> policy (Principles of Information) </a:t>
            </a:r>
            <a:r>
              <a:rPr lang="en-US" sz="1200" kern="1200" dirty="0" smtClean="0">
                <a:solidFill>
                  <a:schemeClr val="tx1"/>
                </a:solidFill>
                <a:effectLst/>
                <a:latin typeface="+mn-lt"/>
                <a:ea typeface="+mn-ea"/>
                <a:cs typeface="+mn-cs"/>
              </a:rPr>
              <a:t>requires that we provide timely, accurate information to the public, Congress and the media. (</a:t>
            </a:r>
            <a:r>
              <a:rPr lang="en-US" sz="1200" kern="1200" dirty="0" err="1" smtClean="0">
                <a:solidFill>
                  <a:schemeClr val="tx1"/>
                </a:solidFill>
                <a:effectLst/>
                <a:latin typeface="+mn-lt"/>
                <a:ea typeface="+mn-ea"/>
                <a:cs typeface="+mn-cs"/>
              </a:rPr>
              <a:t>DoDD</a:t>
            </a:r>
            <a:r>
              <a:rPr lang="en-US" sz="1200" kern="1200" dirty="0" smtClean="0">
                <a:solidFill>
                  <a:schemeClr val="tx1"/>
                </a:solidFill>
                <a:effectLst/>
                <a:latin typeface="+mn-lt"/>
                <a:ea typeface="+mn-ea"/>
                <a:cs typeface="+mn-cs"/>
              </a:rPr>
              <a:t> 5122.5: </a:t>
            </a:r>
            <a:r>
              <a:rPr lang="en-US" sz="1200" u="sng" kern="1200" dirty="0" smtClean="0">
                <a:solidFill>
                  <a:schemeClr val="tx1"/>
                </a:solidFill>
                <a:effectLst/>
                <a:latin typeface="+mn-lt"/>
                <a:ea typeface="+mn-ea"/>
                <a:cs typeface="+mn-cs"/>
                <a:hlinkClick r:id="rId3"/>
              </a:rPr>
              <a:t>http://www.defense.gov/admin/prininfo.aspx</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It is impossible to accomplish our mission without informed public consent. Enabling a free flow of information about the Air Force’s mission, intentions and capabilities also reassures our allies and deters our adversaries.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A9249-5454-48FB-BDC2-96149893A76D}" type="slidenum">
              <a:rPr lang="en-US" smtClean="0"/>
              <a:pPr/>
              <a:t>5</a:t>
            </a:fld>
            <a:endParaRPr lang="en-US"/>
          </a:p>
        </p:txBody>
      </p:sp>
    </p:spTree>
    <p:extLst>
      <p:ext uri="{BB962C8B-B14F-4D97-AF65-F5344CB8AC3E}">
        <p14:creationId xmlns:p14="http://schemas.microsoft.com/office/powerpoint/2010/main" val="468574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dirty="0" smtClean="0">
                <a:solidFill>
                  <a:schemeClr val="tx1"/>
                </a:solidFill>
                <a:latin typeface="+mn-lt"/>
                <a:ea typeface="+mn-ea"/>
                <a:cs typeface="+mn-cs"/>
              </a:rPr>
              <a:t>At a minimum, the spokesperson should be prepared to answer the following three questions to the extent they’re able to at that time.</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50</a:t>
            </a:fld>
            <a:endParaRPr lang="en-US"/>
          </a:p>
        </p:txBody>
      </p:sp>
    </p:spTree>
    <p:extLst>
      <p:ext uri="{BB962C8B-B14F-4D97-AF65-F5344CB8AC3E}">
        <p14:creationId xmlns:p14="http://schemas.microsoft.com/office/powerpoint/2010/main" val="1716069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clean-up phase is the longest of the four phases.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spokesperson’s role is to provide timely updates that:</a:t>
            </a:r>
          </a:p>
          <a:p>
            <a:pPr lvl="0">
              <a:buFont typeface="Arial" pitchFamily="34" charset="0"/>
              <a:buChar char="•"/>
            </a:pPr>
            <a:r>
              <a:rPr lang="en-US" sz="1200" kern="1200" dirty="0" smtClean="0">
                <a:solidFill>
                  <a:schemeClr val="tx1"/>
                </a:solidFill>
                <a:latin typeface="+mn-lt"/>
                <a:ea typeface="+mn-ea"/>
                <a:cs typeface="+mn-cs"/>
              </a:rPr>
              <a:t> Confirm facts</a:t>
            </a:r>
          </a:p>
          <a:p>
            <a:pPr lvl="0">
              <a:buFont typeface="Arial" pitchFamily="34" charset="0"/>
              <a:buChar char="•"/>
            </a:pPr>
            <a:r>
              <a:rPr lang="en-US" sz="1200" kern="1200" dirty="0" smtClean="0">
                <a:solidFill>
                  <a:schemeClr val="tx1"/>
                </a:solidFill>
                <a:latin typeface="+mn-lt"/>
                <a:ea typeface="+mn-ea"/>
                <a:cs typeface="+mn-cs"/>
              </a:rPr>
              <a:t> Dispel rumors</a:t>
            </a:r>
          </a:p>
          <a:p>
            <a:pPr>
              <a:buFont typeface="Arial" pitchFamily="34" charset="0"/>
              <a:buChar char="•"/>
            </a:pPr>
            <a:r>
              <a:rPr lang="en-US" sz="1200" kern="1200" dirty="0" smtClean="0">
                <a:solidFill>
                  <a:schemeClr val="tx1"/>
                </a:solidFill>
                <a:latin typeface="+mn-lt"/>
                <a:ea typeface="+mn-ea"/>
                <a:cs typeface="+mn-cs"/>
              </a:rPr>
              <a:t> Clarify details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51</a:t>
            </a:fld>
            <a:endParaRPr lang="en-US"/>
          </a:p>
        </p:txBody>
      </p:sp>
    </p:spTree>
    <p:extLst>
      <p:ext uri="{BB962C8B-B14F-4D97-AF65-F5344CB8AC3E}">
        <p14:creationId xmlns:p14="http://schemas.microsoft.com/office/powerpoint/2010/main" val="2643882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dirty="0" smtClean="0">
                <a:solidFill>
                  <a:schemeClr val="tx1"/>
                </a:solidFill>
                <a:latin typeface="+mn-lt"/>
                <a:ea typeface="+mn-ea"/>
                <a:cs typeface="+mn-cs"/>
              </a:rPr>
              <a:t>The fourth and final phase is a return to normal.</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52</a:t>
            </a:fld>
            <a:endParaRPr lang="en-US"/>
          </a:p>
        </p:txBody>
      </p:sp>
    </p:spTree>
    <p:extLst>
      <p:ext uri="{BB962C8B-B14F-4D97-AF65-F5344CB8AC3E}">
        <p14:creationId xmlns:p14="http://schemas.microsoft.com/office/powerpoint/2010/main" val="1954794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way to avoid a crisis is to remember that from the time a reporter is in your presence until the time they leave, the camera is always on and the </a:t>
            </a:r>
            <a:r>
              <a:rPr lang="en-US" sz="1200" kern="1200" dirty="0" err="1" smtClean="0">
                <a:solidFill>
                  <a:schemeClr val="tx1"/>
                </a:solidFill>
                <a:latin typeface="+mn-lt"/>
                <a:ea typeface="+mn-ea"/>
                <a:cs typeface="+mn-cs"/>
              </a:rPr>
              <a:t>mic</a:t>
            </a:r>
            <a:r>
              <a:rPr lang="en-US" sz="1200" kern="1200" dirty="0" smtClean="0">
                <a:solidFill>
                  <a:schemeClr val="tx1"/>
                </a:solidFill>
                <a:latin typeface="+mn-lt"/>
                <a:ea typeface="+mn-ea"/>
                <a:cs typeface="+mn-cs"/>
              </a:rPr>
              <a:t> is always hot. </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53</a:t>
            </a:fld>
            <a:endParaRPr lang="en-US"/>
          </a:p>
        </p:txBody>
      </p:sp>
    </p:spTree>
    <p:extLst>
      <p:ext uri="{BB962C8B-B14F-4D97-AF65-F5344CB8AC3E}">
        <p14:creationId xmlns:p14="http://schemas.microsoft.com/office/powerpoint/2010/main" val="2821692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 Now after all we’ve discussed today, just relax and be yourself (usually elicits a laugh).</a:t>
            </a:r>
          </a:p>
          <a:p>
            <a:pPr>
              <a:buFont typeface="Arial" pitchFamily="34" charset="0"/>
              <a:buNone/>
            </a:pP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Know your facts – on both sides of the issue</a:t>
            </a:r>
          </a:p>
          <a:p>
            <a:pPr>
              <a:buFont typeface="Arial" pitchFamily="34" charset="0"/>
              <a:buNone/>
            </a:pP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Stay in your lane – speak only to that which is in your area of responsibility</a:t>
            </a:r>
          </a:p>
          <a:p>
            <a:pPr>
              <a:buFont typeface="Arial" pitchFamily="34" charset="0"/>
              <a:buNone/>
            </a:pPr>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“No comment” is not an answer. What do you think when you hear someone say, “no comment” in an interview? If there’s a reason why you can’t directly answer the question (e.g. due to classification), say so. Then bridge to a related message and supporting points.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54</a:t>
            </a:fld>
            <a:endParaRPr lang="en-US"/>
          </a:p>
        </p:txBody>
      </p:sp>
    </p:spTree>
    <p:extLst>
      <p:ext uri="{BB962C8B-B14F-4D97-AF65-F5344CB8AC3E}">
        <p14:creationId xmlns:p14="http://schemas.microsoft.com/office/powerpoint/2010/main" val="2177294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 Asking for a restart is okay – especially during edited interviews. It’s in the best interest of the spokesperson and reporter who both want good sound bites.</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Protect and correct the record. It’s always easier to protect the record by getting accurate information out first, rather than trying to come back later and correct the record. 1) It diminishes the spokesperson’s (and their organization’s) credibility if what they say is not accurate – intentionally or not. 2) Do you really want to draw attention back to an issue, especially if it’s a negative story? 3) Print corrections are usually run in non-prominent places where the audience is not likely to see it; and broadcast corrections lack impact because the audience may not have heard or remembered the original story to make the connection. </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Talk headlines, not history. Old news isn’t “news,” unless there’s a new development to an old story</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“I don’t know but my PA will follow up” is okay. Having the PA follow up ensures that ground rules with the reporter are maintained and the spokesperson’s time is respected.</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Repeat and restate your messages and supporting points to increase the odds they will survive the editing process.</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55</a:t>
            </a:fld>
            <a:endParaRPr lang="en-US"/>
          </a:p>
        </p:txBody>
      </p:sp>
    </p:spTree>
    <p:extLst>
      <p:ext uri="{BB962C8B-B14F-4D97-AF65-F5344CB8AC3E}">
        <p14:creationId xmlns:p14="http://schemas.microsoft.com/office/powerpoint/2010/main" val="170519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 Regardless of the interview format, you are in control. The reporter may own the question, but you own the response.</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Each response should address the reporter’s question and contain a message and supporting points that keep you on course to achieving your communication objective.</a:t>
            </a:r>
          </a:p>
          <a:p>
            <a:r>
              <a:rPr lang="en-US" sz="1200" kern="1200" dirty="0" smtClean="0">
                <a:solidFill>
                  <a:schemeClr val="tx1"/>
                </a:solidFill>
                <a:latin typeface="+mn-lt"/>
                <a:ea typeface="+mn-ea"/>
                <a:cs typeface="+mn-cs"/>
              </a:rPr>
              <a:t> </a:t>
            </a:r>
          </a:p>
          <a:p>
            <a:pPr>
              <a:buFont typeface="Arial" pitchFamily="34" charset="0"/>
              <a:buChar char="•"/>
            </a:pPr>
            <a:r>
              <a:rPr lang="en-US" sz="1200" kern="1200" dirty="0" smtClean="0">
                <a:solidFill>
                  <a:schemeClr val="tx1"/>
                </a:solidFill>
                <a:latin typeface="+mn-lt"/>
                <a:ea typeface="+mn-ea"/>
                <a:cs typeface="+mn-cs"/>
              </a:rPr>
              <a:t> Just like learning a new sport, instrument or skill, confidence comes with practice and engagement.</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56</a:t>
            </a:fld>
            <a:endParaRPr lang="en-US"/>
          </a:p>
        </p:txBody>
      </p:sp>
    </p:spTree>
    <p:extLst>
      <p:ext uri="{BB962C8B-B14F-4D97-AF65-F5344CB8AC3E}">
        <p14:creationId xmlns:p14="http://schemas.microsoft.com/office/powerpoint/2010/main" val="130051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57</a:t>
            </a:fld>
            <a:endParaRPr lang="en-US"/>
          </a:p>
        </p:txBody>
      </p:sp>
    </p:spTree>
    <p:extLst>
      <p:ext uri="{BB962C8B-B14F-4D97-AF65-F5344CB8AC3E}">
        <p14:creationId xmlns:p14="http://schemas.microsoft.com/office/powerpoint/2010/main" val="220089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It’s also our opportunity to tell “who we are, what we value, and what we provide.” (CSAF Vision Document: </a:t>
            </a:r>
            <a:r>
              <a:rPr lang="en-US" sz="1200" u="sng" kern="1200" dirty="0" smtClean="0">
                <a:solidFill>
                  <a:schemeClr val="tx1"/>
                </a:solidFill>
                <a:effectLst/>
                <a:latin typeface="+mn-lt"/>
                <a:ea typeface="+mn-ea"/>
                <a:cs typeface="+mn-cs"/>
                <a:hlinkClick r:id="rId3"/>
              </a:rPr>
              <a:t>http://www.af.mil/shared/media/document/AFD-130110-114.pdf</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According to Census statistics, the number of military veterans in the United States is less than eight percent. (</a:t>
            </a:r>
            <a:r>
              <a:rPr lang="en-US" sz="1200" u="sng" kern="1200" dirty="0" smtClean="0">
                <a:solidFill>
                  <a:schemeClr val="tx1"/>
                </a:solidFill>
                <a:effectLst/>
                <a:latin typeface="+mn-lt"/>
                <a:ea typeface="+mn-ea"/>
                <a:cs typeface="+mn-cs"/>
                <a:hlinkClick r:id="rId4"/>
              </a:rPr>
              <a:t>http://www.census.gov/newsroom/releases/archives/facts_for_features_special_editions/cb10-ff21.html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So chances are most of your news audience may not be well informed about the military, its people or its missions.</a:t>
            </a:r>
          </a:p>
          <a:p>
            <a:r>
              <a:rPr lang="en-US" sz="1200" kern="1200" dirty="0" smtClean="0">
                <a:solidFill>
                  <a:schemeClr val="tx1"/>
                </a:solidFill>
                <a:effectLst/>
                <a:latin typeface="+mn-lt"/>
                <a:ea typeface="+mn-ea"/>
                <a:cs typeface="+mn-cs"/>
              </a:rPr>
              <a:t> </a:t>
            </a:r>
          </a:p>
          <a:p>
            <a:pPr marL="171450" lvl="0" indent="-171450">
              <a:buFont typeface="Arial" pitchFamily="34" charset="0"/>
              <a:buChar char="•"/>
            </a:pPr>
            <a:r>
              <a:rPr lang="en-US" sz="1200" kern="1200" dirty="0" smtClean="0">
                <a:solidFill>
                  <a:schemeClr val="tx1"/>
                </a:solidFill>
                <a:effectLst/>
                <a:latin typeface="+mn-lt"/>
                <a:ea typeface="+mn-ea"/>
                <a:cs typeface="+mn-cs"/>
              </a:rPr>
              <a:t>They may not be aware how Air Force technology is enhancing their daily quality of life – like GPS satellites supporting their vehicle’s navigation system or providing the date and time verification for their debit card transactions.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Quote taken from:</a:t>
            </a:r>
            <a:endParaRPr lang="en-US" sz="1600" kern="1200" dirty="0" smtClean="0">
              <a:solidFill>
                <a:schemeClr val="tx1"/>
              </a:solidFill>
              <a:latin typeface="+mn-lt"/>
              <a:ea typeface="+mn-ea"/>
              <a:cs typeface="+mn-cs"/>
            </a:endParaRPr>
          </a:p>
          <a:p>
            <a:r>
              <a:rPr lang="en-US" dirty="0" smtClean="0"/>
              <a:t>As the ‘Civilian-Military Gap’ Increases, Support for Personnel Needs to</a:t>
            </a:r>
            <a:r>
              <a:rPr lang="en-US" baseline="0" dirty="0" smtClean="0"/>
              <a:t> Grow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http://214.14.134.30/ebird2/ebfiles/e20130107913608.html</a:t>
            </a:r>
          </a:p>
          <a:p>
            <a:endParaRPr lang="en-US" baseline="0" dirty="0" smtClean="0"/>
          </a:p>
          <a:p>
            <a:r>
              <a:rPr lang="en-US" baseline="0" dirty="0" smtClean="0"/>
              <a:t>U-T San Diego</a:t>
            </a:r>
          </a:p>
          <a:p>
            <a:r>
              <a:rPr lang="en-US" baseline="0" dirty="0" smtClean="0"/>
              <a:t>January 6, 2013</a:t>
            </a:r>
          </a:p>
          <a:p>
            <a:r>
              <a:rPr lang="en-US" baseline="0" dirty="0" smtClean="0"/>
              <a:t>Pg. 17</a:t>
            </a:r>
          </a:p>
          <a:p>
            <a:r>
              <a:rPr lang="en-US" baseline="0" dirty="0" smtClean="0"/>
              <a:t>By Scott </a:t>
            </a:r>
            <a:r>
              <a:rPr lang="en-US" baseline="0" dirty="0" err="1" smtClean="0"/>
              <a:t>McGaugh</a:t>
            </a:r>
            <a:r>
              <a:rPr lang="en-US" baseline="0" dirty="0" smtClean="0"/>
              <a:t>, Special to the U-T</a:t>
            </a:r>
          </a:p>
          <a:p>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6</a:t>
            </a:fld>
            <a:endParaRPr lang="en-US"/>
          </a:p>
        </p:txBody>
      </p:sp>
    </p:spTree>
    <p:extLst>
      <p:ext uri="{BB962C8B-B14F-4D97-AF65-F5344CB8AC3E}">
        <p14:creationId xmlns:p14="http://schemas.microsoft.com/office/powerpoint/2010/main" val="344215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And we want ownership of the issue. If we don’t tell our story,</a:t>
            </a:r>
            <a:r>
              <a:rPr lang="en-US" sz="1200" kern="1200" baseline="0" dirty="0" smtClean="0">
                <a:solidFill>
                  <a:schemeClr val="tx1"/>
                </a:solidFill>
                <a:latin typeface="+mn-lt"/>
                <a:ea typeface="+mn-ea"/>
                <a:cs typeface="+mn-cs"/>
              </a:rPr>
              <a:t> someone else will, and it may not be accurate. </a:t>
            </a:r>
          </a:p>
          <a:p>
            <a:endParaRPr lang="en-US" sz="1200"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The Law of Primacy in Persuasion holds that the side of an issue presented first will have greater effectiveness than the side presented subsequently. </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http://en.wikipedia.org/wiki/Law_of_primacy_in_persuasion)</a:t>
            </a:r>
            <a:endParaRPr lang="en-US" dirty="0" smtClean="0"/>
          </a:p>
          <a:p>
            <a:pPr marL="171450" indent="-171450">
              <a:buFont typeface="Arial" pitchFamily="34" charset="0"/>
              <a:buChar char="•"/>
            </a:pPr>
            <a:endParaRPr lang="en-US" sz="1200" kern="1200" baseline="0" dirty="0" smtClean="0">
              <a:solidFill>
                <a:schemeClr val="tx1"/>
              </a:solidFill>
              <a:latin typeface="+mn-lt"/>
              <a:ea typeface="+mn-ea"/>
              <a:cs typeface="+mn-cs"/>
            </a:endParaRPr>
          </a:p>
          <a:p>
            <a:pPr marL="171450" indent="-171450">
              <a:buFont typeface="Arial" pitchFamily="34" charset="0"/>
              <a:buChar char="•"/>
            </a:pPr>
            <a:r>
              <a:rPr lang="en-US" sz="1200" kern="1200" baseline="0" dirty="0" smtClean="0">
                <a:solidFill>
                  <a:schemeClr val="tx1"/>
                </a:solidFill>
                <a:latin typeface="+mn-lt"/>
                <a:ea typeface="+mn-ea"/>
                <a:cs typeface="+mn-cs"/>
              </a:rPr>
              <a:t>Therefore, i</a:t>
            </a:r>
            <a:r>
              <a:rPr lang="en-US" sz="1200" kern="1200" dirty="0" smtClean="0">
                <a:solidFill>
                  <a:schemeClr val="tx1"/>
                </a:solidFill>
                <a:latin typeface="+mn-lt"/>
                <a:ea typeface="+mn-ea"/>
                <a:cs typeface="+mn-cs"/>
              </a:rPr>
              <a:t>t’s easier to drive the narrative by being proactive, rather than reacting to speculation and rumors or trying to correct misinformation.</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7</a:t>
            </a:fld>
            <a:endParaRPr lang="en-US"/>
          </a:p>
        </p:txBody>
      </p:sp>
    </p:spTree>
    <p:extLst>
      <p:ext uri="{BB962C8B-B14F-4D97-AF65-F5344CB8AC3E}">
        <p14:creationId xmlns:p14="http://schemas.microsoft.com/office/powerpoint/2010/main" val="35312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This video illustrates three things:</a:t>
            </a:r>
          </a:p>
          <a:p>
            <a:endParaRPr lang="en-US" sz="1200" kern="1200" dirty="0" smtClean="0">
              <a:solidFill>
                <a:schemeClr val="tx1"/>
              </a:solidFill>
              <a:latin typeface="+mn-lt"/>
              <a:ea typeface="+mn-ea"/>
              <a:cs typeface="+mn-cs"/>
            </a:endParaRPr>
          </a:p>
          <a:p>
            <a:pPr marL="0" lvl="0" indent="0">
              <a:buFont typeface="Arial" pitchFamily="34" charset="0"/>
              <a:buNone/>
            </a:pPr>
            <a:r>
              <a:rPr lang="en-US" sz="1200" kern="1200" dirty="0" smtClean="0">
                <a:solidFill>
                  <a:schemeClr val="tx1"/>
                </a:solidFill>
                <a:latin typeface="+mn-lt"/>
                <a:ea typeface="+mn-ea"/>
                <a:cs typeface="+mn-cs"/>
              </a:rPr>
              <a:t>1) If an organization refuses to comment on a newsworthy issue in a timely manner, reporters will seek remarks from third parties or fellow journalists who may not have all of the facts or represent an organization’s side of the story in the best light.</a:t>
            </a:r>
          </a:p>
          <a:p>
            <a:pPr marL="0" lvl="0" indent="0">
              <a:buFont typeface="Arial" pitchFamily="34" charset="0"/>
              <a:buNone/>
            </a:pPr>
            <a:endParaRPr lang="en-US" sz="1200" kern="1200" dirty="0" smtClean="0">
              <a:solidFill>
                <a:schemeClr val="tx1"/>
              </a:solidFill>
              <a:latin typeface="+mn-lt"/>
              <a:ea typeface="+mn-ea"/>
              <a:cs typeface="+mn-cs"/>
            </a:endParaRPr>
          </a:p>
          <a:p>
            <a:pPr marL="0" lvl="0" indent="0">
              <a:buFont typeface="Arial" pitchFamily="34" charset="0"/>
              <a:buNone/>
            </a:pPr>
            <a:r>
              <a:rPr lang="en-US" sz="1200" kern="1200" dirty="0" smtClean="0">
                <a:solidFill>
                  <a:schemeClr val="tx1"/>
                </a:solidFill>
                <a:latin typeface="+mn-lt"/>
                <a:ea typeface="+mn-ea"/>
                <a:cs typeface="+mn-cs"/>
              </a:rPr>
              <a:t>This happened after BP</a:t>
            </a:r>
            <a:r>
              <a:rPr lang="en-US" sz="1200" kern="1200" baseline="0" dirty="0" smtClean="0">
                <a:solidFill>
                  <a:schemeClr val="tx1"/>
                </a:solidFill>
                <a:latin typeface="+mn-lt"/>
                <a:ea typeface="+mn-ea"/>
                <a:cs typeface="+mn-cs"/>
              </a:rPr>
              <a:t> issued an internal report blaming the largest offshore oil spill in history on a series of human and mechanical failures. Judy Woodruff from PBS spoke with Steven </a:t>
            </a:r>
            <a:r>
              <a:rPr lang="en-US" sz="1200" kern="1200" baseline="0" dirty="0" err="1" smtClean="0">
                <a:solidFill>
                  <a:schemeClr val="tx1"/>
                </a:solidFill>
                <a:latin typeface="+mn-lt"/>
                <a:ea typeface="+mn-ea"/>
                <a:cs typeface="+mn-cs"/>
              </a:rPr>
              <a:t>Mufson</a:t>
            </a:r>
            <a:r>
              <a:rPr lang="en-US" sz="1200" kern="1200" baseline="0" dirty="0" smtClean="0">
                <a:solidFill>
                  <a:schemeClr val="tx1"/>
                </a:solidFill>
                <a:latin typeface="+mn-lt"/>
                <a:ea typeface="+mn-ea"/>
                <a:cs typeface="+mn-cs"/>
              </a:rPr>
              <a:t> of the Washington Post about the report (Sep 2010) since BP spokespersons were nowhere to be found after having made so many gaffes in the media in the weeks following the </a:t>
            </a:r>
            <a:r>
              <a:rPr lang="en-US" sz="1200" kern="1200" baseline="0" dirty="0" err="1" smtClean="0">
                <a:solidFill>
                  <a:schemeClr val="tx1"/>
                </a:solidFill>
                <a:latin typeface="+mn-lt"/>
                <a:ea typeface="+mn-ea"/>
                <a:cs typeface="+mn-cs"/>
              </a:rPr>
              <a:t>Deepwater</a:t>
            </a:r>
            <a:r>
              <a:rPr lang="en-US" sz="1200" kern="1200" baseline="0" dirty="0" smtClean="0">
                <a:solidFill>
                  <a:schemeClr val="tx1"/>
                </a:solidFill>
                <a:latin typeface="+mn-lt"/>
                <a:ea typeface="+mn-ea"/>
                <a:cs typeface="+mn-cs"/>
              </a:rPr>
              <a:t> Horizon oil rig explosion (20 Apr 2010).</a:t>
            </a:r>
            <a:endParaRPr lang="en-US" sz="1200" kern="1200" dirty="0" smtClean="0">
              <a:solidFill>
                <a:schemeClr val="tx1"/>
              </a:solidFill>
              <a:latin typeface="+mn-lt"/>
              <a:ea typeface="+mn-ea"/>
              <a:cs typeface="+mn-cs"/>
            </a:endParaRPr>
          </a:p>
          <a:p>
            <a:pPr marL="0" lvl="0" indent="0">
              <a:buFont typeface="Arial" pitchFamily="34" charset="0"/>
              <a:buNone/>
            </a:pPr>
            <a:endParaRPr lang="en-US" sz="1200" kern="1200" dirty="0" smtClean="0">
              <a:solidFill>
                <a:schemeClr val="tx1"/>
              </a:solidFill>
              <a:latin typeface="+mn-lt"/>
              <a:ea typeface="+mn-ea"/>
              <a:cs typeface="+mn-cs"/>
            </a:endParaRPr>
          </a:p>
          <a:p>
            <a:pPr marL="628650" lvl="1" indent="-171450">
              <a:buFont typeface="Arial" pitchFamily="34" charset="0"/>
              <a:buChar char="•"/>
            </a:pPr>
            <a:r>
              <a:rPr lang="en-US" sz="1200" kern="1200" dirty="0" smtClean="0">
                <a:solidFill>
                  <a:schemeClr val="tx1"/>
                </a:solidFill>
                <a:latin typeface="+mn-lt"/>
                <a:ea typeface="+mn-ea"/>
                <a:cs typeface="+mn-cs"/>
              </a:rPr>
              <a:t>A month</a:t>
            </a:r>
            <a:r>
              <a:rPr lang="en-US" sz="1200" kern="1200" baseline="0" dirty="0" smtClean="0">
                <a:solidFill>
                  <a:schemeClr val="tx1"/>
                </a:solidFill>
                <a:latin typeface="+mn-lt"/>
                <a:ea typeface="+mn-ea"/>
                <a:cs typeface="+mn-cs"/>
              </a:rPr>
              <a:t> into the incident, </a:t>
            </a:r>
            <a:r>
              <a:rPr lang="en-US" sz="1200" kern="1200" dirty="0" smtClean="0">
                <a:solidFill>
                  <a:schemeClr val="tx1"/>
                </a:solidFill>
                <a:latin typeface="+mn-lt"/>
                <a:ea typeface="+mn-ea"/>
                <a:cs typeface="+mn-cs"/>
              </a:rPr>
              <a:t>British</a:t>
            </a:r>
            <a:r>
              <a:rPr lang="en-US" sz="1200" kern="1200" baseline="0" dirty="0" smtClean="0">
                <a:solidFill>
                  <a:schemeClr val="tx1"/>
                </a:solidFill>
                <a:latin typeface="+mn-lt"/>
                <a:ea typeface="+mn-ea"/>
                <a:cs typeface="+mn-cs"/>
              </a:rPr>
              <a:t> Petroleum CEO Tony Hayward told a reporter, “There’s no one who wants this thing over more than I do. I’d like my life back.” (30 May 2010)</a:t>
            </a:r>
          </a:p>
          <a:p>
            <a:pPr marL="0" lvl="0" indent="0">
              <a:buFont typeface="Arial" pitchFamily="34" charset="0"/>
              <a:buNone/>
            </a:pPr>
            <a:endParaRPr lang="en-US" sz="1200" kern="1200" baseline="0" dirty="0" smtClean="0">
              <a:solidFill>
                <a:schemeClr val="tx1"/>
              </a:solidFill>
              <a:latin typeface="+mn-lt"/>
              <a:ea typeface="+mn-ea"/>
              <a:cs typeface="+mn-cs"/>
            </a:endParaRPr>
          </a:p>
          <a:p>
            <a:pPr marL="628650" lvl="1" indent="-171450">
              <a:buFont typeface="Arial" pitchFamily="34" charset="0"/>
              <a:buChar char="•"/>
            </a:pPr>
            <a:r>
              <a:rPr lang="en-US" sz="1200" kern="1200" dirty="0" smtClean="0">
                <a:solidFill>
                  <a:schemeClr val="tx1"/>
                </a:solidFill>
                <a:latin typeface="+mn-lt"/>
                <a:ea typeface="+mn-ea"/>
                <a:cs typeface="+mn-cs"/>
              </a:rPr>
              <a:t>Similarly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BP Chairman Carl-</a:t>
            </a:r>
            <a:r>
              <a:rPr lang="en-US" sz="1200" kern="1200" dirty="0" err="1" smtClean="0">
                <a:solidFill>
                  <a:schemeClr val="tx1"/>
                </a:solidFill>
                <a:latin typeface="+mn-lt"/>
                <a:ea typeface="+mn-ea"/>
                <a:cs typeface="+mn-cs"/>
              </a:rPr>
              <a:t>Henric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Svanberg</a:t>
            </a:r>
            <a:r>
              <a:rPr lang="en-US" sz="1200" kern="1200" dirty="0" smtClean="0">
                <a:solidFill>
                  <a:schemeClr val="tx1"/>
                </a:solidFill>
                <a:latin typeface="+mn-lt"/>
                <a:ea typeface="+mn-ea"/>
                <a:cs typeface="+mn-cs"/>
              </a:rPr>
              <a:t> told</a:t>
            </a:r>
            <a:r>
              <a:rPr lang="en-US" sz="1200" kern="1200" baseline="0" dirty="0" smtClean="0">
                <a:solidFill>
                  <a:schemeClr val="tx1"/>
                </a:solidFill>
                <a:latin typeface="+mn-lt"/>
                <a:ea typeface="+mn-ea"/>
                <a:cs typeface="+mn-cs"/>
              </a:rPr>
              <a:t> reporters</a:t>
            </a:r>
            <a:r>
              <a:rPr lang="en-US" sz="1200" kern="1200" dirty="0" smtClean="0">
                <a:solidFill>
                  <a:schemeClr val="tx1"/>
                </a:solidFill>
                <a:latin typeface="+mn-lt"/>
                <a:ea typeface="+mn-ea"/>
                <a:cs typeface="+mn-cs"/>
              </a:rPr>
              <a:t>, “I hear comments sometimes that large oil companies are greedy companies or don’t care. But that’s not the case in BP. We care about the small</a:t>
            </a:r>
            <a:r>
              <a:rPr lang="en-US" sz="1200" kern="1200" baseline="0" dirty="0" smtClean="0">
                <a:solidFill>
                  <a:schemeClr val="tx1"/>
                </a:solidFill>
                <a:latin typeface="+mn-lt"/>
                <a:ea typeface="+mn-ea"/>
                <a:cs typeface="+mn-cs"/>
              </a:rPr>
              <a:t> people.”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Camera presence is as important as the content of a spokesperson’s message.</a:t>
            </a:r>
          </a:p>
          <a:p>
            <a:endParaRPr lang="en-US" sz="1200" kern="1200" dirty="0" smtClean="0">
              <a:solidFill>
                <a:schemeClr val="tx1"/>
              </a:solidFill>
              <a:latin typeface="+mn-lt"/>
              <a:ea typeface="+mn-ea"/>
              <a:cs typeface="+mn-cs"/>
            </a:endParaRPr>
          </a:p>
          <a:p>
            <a:pPr marL="628650" lvl="1" indent="-171450">
              <a:buFont typeface="Arial" pitchFamily="34" charset="0"/>
              <a:buChar char="•"/>
            </a:pPr>
            <a:r>
              <a:rPr lang="en-US" sz="1200" kern="1200" dirty="0" smtClean="0">
                <a:solidFill>
                  <a:schemeClr val="tx1"/>
                </a:solidFill>
                <a:latin typeface="+mn-lt"/>
                <a:ea typeface="+mn-ea"/>
                <a:cs typeface="+mn-cs"/>
              </a:rPr>
              <a:t>Steven’s message has substance, but his delivery falls flat. He posture is stiff,</a:t>
            </a:r>
            <a:r>
              <a:rPr lang="en-US" sz="1200" kern="1200" baseline="0" dirty="0" smtClean="0">
                <a:solidFill>
                  <a:schemeClr val="tx1"/>
                </a:solidFill>
                <a:latin typeface="+mn-lt"/>
                <a:ea typeface="+mn-ea"/>
                <a:cs typeface="+mn-cs"/>
              </a:rPr>
              <a:t> and his voice has little inflection.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latin typeface="+mn-lt"/>
                <a:ea typeface="+mn-ea"/>
                <a:cs typeface="+mn-cs"/>
              </a:rPr>
              <a:t>By contrast, Judy comes across as engaging</a:t>
            </a:r>
            <a:r>
              <a:rPr lang="en-US" sz="1200" kern="1200" baseline="0" dirty="0" smtClean="0">
                <a:solidFill>
                  <a:schemeClr val="tx1"/>
                </a:solidFill>
                <a:latin typeface="+mn-lt"/>
                <a:ea typeface="+mn-ea"/>
                <a:cs typeface="+mn-cs"/>
              </a:rPr>
              <a:t> and conversational. S</a:t>
            </a:r>
            <a:r>
              <a:rPr lang="en-US" sz="1200" kern="1200" dirty="0" smtClean="0">
                <a:solidFill>
                  <a:schemeClr val="tx1"/>
                </a:solidFill>
                <a:latin typeface="+mn-lt"/>
                <a:ea typeface="+mn-ea"/>
                <a:cs typeface="+mn-cs"/>
              </a:rPr>
              <a:t>he leans forward, nods, and uses natural hand gestures to flag and illustrate important points. Her tone matches the serious nature of the report and she varies her inflection.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Environmental</a:t>
            </a:r>
            <a:r>
              <a:rPr lang="en-US" sz="1200" kern="1200" baseline="0" dirty="0" smtClean="0">
                <a:solidFill>
                  <a:schemeClr val="tx1"/>
                </a:solidFill>
                <a:latin typeface="+mn-lt"/>
                <a:ea typeface="+mn-ea"/>
                <a:cs typeface="+mn-cs"/>
              </a:rPr>
              <a:t> situational awareness</a:t>
            </a:r>
            <a:r>
              <a:rPr lang="en-US" sz="1200" kern="1200" dirty="0" smtClean="0">
                <a:solidFill>
                  <a:schemeClr val="tx1"/>
                </a:solidFill>
                <a:latin typeface="+mn-lt"/>
                <a:ea typeface="+mn-ea"/>
                <a:cs typeface="+mn-cs"/>
              </a:rPr>
              <a:t>. Does the interview setting support or detract from the spokesperson’s message? The two women in the news room behind Steve </a:t>
            </a:r>
            <a:r>
              <a:rPr lang="en-US" sz="1200" kern="1200" dirty="0" err="1" smtClean="0">
                <a:solidFill>
                  <a:schemeClr val="tx1"/>
                </a:solidFill>
                <a:latin typeface="+mn-lt"/>
                <a:ea typeface="+mn-ea"/>
                <a:cs typeface="+mn-cs"/>
              </a:rPr>
              <a:t>Mufson</a:t>
            </a:r>
            <a:r>
              <a:rPr lang="en-US" sz="1200" kern="1200" dirty="0" smtClean="0">
                <a:solidFill>
                  <a:schemeClr val="tx1"/>
                </a:solidFill>
                <a:latin typeface="+mn-lt"/>
                <a:ea typeface="+mn-ea"/>
                <a:cs typeface="+mn-cs"/>
              </a:rPr>
              <a:t> are distracting. One is eating, licking her fingers and bobbing her head. Then, her colleague turns around, leans into the frame and curiously looks toward the camera.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spokesperson can suggest a different camera angle to reduce</a:t>
            </a:r>
            <a:r>
              <a:rPr lang="en-US" sz="1200" kern="1200" baseline="0" dirty="0" smtClean="0">
                <a:solidFill>
                  <a:schemeClr val="tx1"/>
                </a:solidFill>
                <a:latin typeface="+mn-lt"/>
                <a:ea typeface="+mn-ea"/>
                <a:cs typeface="+mn-cs"/>
              </a:rPr>
              <a:t> or eliminate distractions. You don’t know if you don’t ask.</a:t>
            </a:r>
            <a:endParaRPr lang="en-US" dirty="0"/>
          </a:p>
        </p:txBody>
      </p:sp>
      <p:sp>
        <p:nvSpPr>
          <p:cNvPr id="4" name="Slide Number Placeholder 3"/>
          <p:cNvSpPr>
            <a:spLocks noGrp="1"/>
          </p:cNvSpPr>
          <p:nvPr>
            <p:ph type="sldNum" sz="quarter" idx="10"/>
          </p:nvPr>
        </p:nvSpPr>
        <p:spPr/>
        <p:txBody>
          <a:bodyPr/>
          <a:lstStyle/>
          <a:p>
            <a:fld id="{C84A9249-5454-48FB-BDC2-96149893A76D}" type="slidenum">
              <a:rPr lang="en-US" smtClean="0"/>
              <a:pPr/>
              <a:t>8</a:t>
            </a:fld>
            <a:endParaRPr lang="en-US"/>
          </a:p>
        </p:txBody>
      </p:sp>
    </p:spTree>
    <p:extLst>
      <p:ext uri="{BB962C8B-B14F-4D97-AF65-F5344CB8AC3E}">
        <p14:creationId xmlns:p14="http://schemas.microsoft.com/office/powerpoint/2010/main" val="4580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what is your impression of the media?</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According</a:t>
            </a:r>
            <a:r>
              <a:rPr lang="en-US" sz="1200" kern="1200" baseline="0" dirty="0" smtClean="0">
                <a:solidFill>
                  <a:schemeClr val="tx1"/>
                </a:solidFill>
                <a:latin typeface="+mn-lt"/>
                <a:ea typeface="+mn-ea"/>
                <a:cs typeface="+mn-cs"/>
              </a:rPr>
              <a:t> to a recent report from the Pew Project for Excellence in Journalism, </a:t>
            </a:r>
            <a:r>
              <a:rPr lang="en-US" sz="1200" kern="1200" dirty="0" smtClean="0">
                <a:solidFill>
                  <a:schemeClr val="tx1"/>
                </a:solidFill>
                <a:latin typeface="+mn-lt"/>
                <a:ea typeface="+mn-ea"/>
                <a:cs typeface="+mn-cs"/>
              </a:rPr>
              <a:t>72% of Americans feel now most news sources are biased in their coverage (The State of the News Media 2010: </a:t>
            </a:r>
            <a:r>
              <a:rPr lang="en-US" sz="1200" u="sng" kern="1200" dirty="0" smtClean="0">
                <a:solidFill>
                  <a:schemeClr val="tx1"/>
                </a:solidFill>
                <a:latin typeface="+mn-lt"/>
                <a:ea typeface="+mn-ea"/>
                <a:cs typeface="+mn-cs"/>
                <a:hlinkClick r:id="rId3"/>
              </a:rPr>
              <a:t>http://stateofthemedia.org/2010/overview-3/major-trends/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What I would suggest is, rather than assessing a story as good or bad news, consider if the reporting is accurate and in context.</a:t>
            </a:r>
          </a:p>
        </p:txBody>
      </p:sp>
      <p:sp>
        <p:nvSpPr>
          <p:cNvPr id="4" name="Slide Number Placeholder 3"/>
          <p:cNvSpPr>
            <a:spLocks noGrp="1"/>
          </p:cNvSpPr>
          <p:nvPr>
            <p:ph type="sldNum" sz="quarter" idx="10"/>
          </p:nvPr>
        </p:nvSpPr>
        <p:spPr/>
        <p:txBody>
          <a:bodyPr/>
          <a:lstStyle/>
          <a:p>
            <a:fld id="{C84A9249-5454-48FB-BDC2-96149893A76D}" type="slidenum">
              <a:rPr lang="en-US" smtClean="0"/>
              <a:pPr/>
              <a:t>9</a:t>
            </a:fld>
            <a:endParaRPr lang="en-US"/>
          </a:p>
        </p:txBody>
      </p:sp>
    </p:spTree>
    <p:extLst>
      <p:ext uri="{BB962C8B-B14F-4D97-AF65-F5344CB8AC3E}">
        <p14:creationId xmlns:p14="http://schemas.microsoft.com/office/powerpoint/2010/main" val="323718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26C85-6AB1-43AA-B25A-5652B8062E2E}" type="datetimeFigureOut">
              <a:rPr lang="en-US" smtClean="0"/>
              <a:pPr/>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33346D-2393-4350-AC5A-5D5C66D3C6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6C85-6AB1-43AA-B25A-5652B8062E2E}" type="datetimeFigureOut">
              <a:rPr lang="en-US" smtClean="0"/>
              <a:pPr/>
              <a:t>10/2/2017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346D-2393-4350-AC5A-5D5C66D3C6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images.google.com/imgres?imgurl=http://www.stolaf.edu/services/hr/facebook_logo.png&amp;imgrefurl=http://www.stolaf.edu/services/hr/jobs/&amp;usg=__XPO0g_RcuJGmzYIhV2ATZygVS3I=&amp;h=311&amp;w=311&amp;sz=54&amp;hl=en&amp;start=6&amp;tbnid=b_65DXkKSdvnIM:&amp;tbnh=117&amp;tbnw=117&amp;prev=/images?q=facebook+logo&amp;gbv=2&amp;hl=en" TargetMode="External"/><Relationship Id="rId7" Type="http://schemas.openxmlformats.org/officeDocument/2006/relationships/hyperlink" Target="http://images.google.com/imgres?imgurl=http://www.oceancityartscenter.org/blogger_logo.png&amp;imgrefurl=http://www.oceancityartscenter.org/&amp;usg=__J2fosiaMlObU25LtHPhDTySPcrk=&amp;h=368&amp;w=370&amp;sz=6&amp;hl=en&amp;start=15&amp;tbnid=CShIFzwepX3ZXM:&amp;tbnh=121&amp;tbnw=122&amp;prev=/images?q=blogger+logo&amp;gbv=2&amp;hl=en&amp;safe=active" TargetMode="External"/><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hyperlink" Target="http://images.google.com/imgres?imgurl=http://www.grindefx.com/wp-content/uploads/2009/06/twitter_logo.bmp&amp;imgrefurl=http://www.grindefx.com/twitter-users-more-likely-to-buy-music/&amp;usg=__d9pvPCw1GTV9jvcZeA33DNTAj5c=&amp;h=565&amp;w=577&amp;sz=956&amp;hl=en&amp;start=6&amp;tbnid=GBZb4z6gtWHJNM:&amp;tbnh=131&amp;tbnw=134&amp;prev=/images?q=twitter+logo&amp;gbv=2&amp;hl=en&amp;safe=active" TargetMode="External"/><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www.buckley.af.mil/shared/media/ggallery/webgraphic/web_afg_021216_014.jpg&amp;imgrefurl=http://www.buckley.af.mil/art/mediagallery.asp?galleryID=2024&amp;?id=-1&amp;page=1&amp;count=48&amp;usg=__cZQ7iIMTZ1wFC4rloIHGAopr1xM=&amp;h=302&amp;w=340&amp;sz=15&amp;hl=en&amp;start=14&amp;um=1&amp;tbnid=oo8zaYQq113DkM:&amp;tbnh=106&amp;tbnw=119&amp;prev=/images?q=air+force+symbol&amp;hl=en&amp;safe=active&amp;um=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ideo" Target="file:///\\Calla\SAF_PA\PAYM\Media%20Training\03.%20Media%20Training%20Toolkit\05.%20Briefings%20and%20Videos\Engaging%20the%20Media%20Slide%20Deck\2012.05.02_Amanpour%20on%20CNN.wmv" TargetMode="Externa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ideo" Target="file:///\\Calla\SAF_PA\PAYM\Media%20Training\03.%20Media%20Training%20Toolkit\06.%20Toolkit%20on%20Portal\04.%20Media%20Training%20Brief\DRAFT%20-%20Engaging%20the%20Media%20Slide%20Deck\2011.10.09_Face%20the%20Nation_B%20Schieffer_station%20KYW%20at%2010.54.18.wmv" TargetMode="Externa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ideo" Target="file:///\\Calla\SAF_PA\PAYM\Media%20Training\03.%20Media%20Training%20Toolkit\05.%20Briefings%20and%20Videos\Engaging%20the%20Media%20Slide%20Deck\2010.04.29_CNN_%20J%20Moos.wmv" TargetMode="Externa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google.com/imgres?imgurl=http://www.post21.org/website/images/navylogo.jpg&amp;imgrefurl=http://www.post21.org/website/html/links.html&amp;usg=__FzbknLZfzGMEYiU4kh-QfH1H2qU=&amp;h=900&amp;w=900&amp;sz=331&amp;hl=en&amp;start=1&amp;um=1&amp;itbs=1&amp;tbnid=RXDagiaetLgM1M:&amp;tbnh=146&amp;tbnw=146&amp;prev=/images?q=navy+logo&amp;um=1&amp;hl=en&amp;safe=active&amp;tbs=isch:1" TargetMode="External"/><Relationship Id="rId7" Type="http://schemas.openxmlformats.org/officeDocument/2006/relationships/hyperlink" Target="http://www.google.com/imgres?imgurl=http://www.post21.org/website/images/airforcelogo.jpg&amp;imgrefurl=http://www.post21.org/website/html/links.html&amp;usg=__rYPhVmCWbMDcx56peLXrxK58vVI=&amp;h=900&amp;w=900&amp;sz=230&amp;hl=en&amp;start=7&amp;um=1&amp;itbs=1&amp;tbnid=itDe817bV0dcvM:&amp;tbnh=146&amp;tbnw=146&amp;prev=/images?q=post+321+air+force+logo&amp;um=1&amp;hl=en&amp;safe=active&amp;tbs=isch:1" TargetMode="External"/><Relationship Id="rId12"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hyperlink" Target="http://www.google.com/imgres?imgurl=http://www.southcom.mil/PA/Images/logoCoastGuard.jpg&amp;imgrefurl=http://www.legionriderspost81.com/ROAD_CAPTAINS_PAGE.php&amp;usg=__S5pdGCX73TWm-ewZIXAyNak0QVk=&amp;h=900&amp;w=900&amp;sz=272&amp;hl=en&amp;start=37&amp;um=1&amp;itbs=1&amp;tbnid=49SmE-zSyshi3M:&amp;tbnh=146&amp;tbnw=146&amp;prev=/images?q=american+legion+post+21+coast+guard+logo&amp;start=20&amp;um=1&amp;hl=en&amp;safe=active&amp;sa=N&amp;ndsp=20&amp;tbs=isch:1" TargetMode="External"/><Relationship Id="rId5" Type="http://schemas.openxmlformats.org/officeDocument/2006/relationships/hyperlink" Target="http://www.google.com/imgres?imgurl=http://www.post21.org/website/images/MarinesLogo.jpg&amp;imgrefurl=http://www.post21.org/website/html/links.html&amp;usg=__kFLELOHVpClGWvMwxqyPFCqWzyk=&amp;h=1200&amp;w=1200&amp;sz=370&amp;hl=en&amp;start=2&amp;um=1&amp;itbs=1&amp;tbnid=9-yvfNOOQP7K4M:&amp;tbnh=150&amp;tbnw=150&amp;prev=/images?q=marine+logo&amp;um=1&amp;hl=en&amp;safe=active&amp;tbs=isch:1"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www.google.com/imgres?imgurl=http://www.post21.org/website/images/ArmyLogo.jpg&amp;imgrefurl=http://www.post21.org/website/html/links.html&amp;usg=__Cxea_80S5DbHbDxxobaKHnVBZWM=&amp;h=900&amp;w=900&amp;sz=286&amp;hl=en&amp;start=1&amp;um=1&amp;itbs=1&amp;tbnid=QDVMVBpTw7_UjM:&amp;tbnh=146&amp;tbnw=146&amp;prev=/images?q=post+21+army+logo&amp;um=1&amp;hl=en&amp;safe=active&amp;tbs=isch:1"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images.google.com/imgres?imgurl=http://www.buckley.af.mil/shared/media/ggallery/webgraphic/web_afg_021216_014.jpg&amp;imgrefurl=http://www.buckley.af.mil/art/mediagallery.asp?galleryID=2024&amp;?id=-1&amp;page=1&amp;count=48&amp;usg=__cZQ7iIMTZ1wFC4rloIHGAopr1xM=&amp;h=302&amp;w=340&amp;sz=15&amp;hl=en&amp;start=14&amp;um=1&amp;tbnid=oo8zaYQq113DkM:&amp;tbnh=106&amp;tbnw=119&amp;prev=/images?q=air+force+symbol&amp;hl=en&amp;safe=active&amp;um=1"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file:///C:\Users\Catherine.Jung\Desktop\Media%20Training%20Backup%20Files\DRAFT%20-%20Engaging%20the%20Media%20Slide%20Deck\WNET_09-08-2010_19.40.20.wmv"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4800600" cy="877163"/>
          </a:xfrm>
          <a:prstGeom prst="rect">
            <a:avLst/>
          </a:prstGeom>
          <a:noFill/>
        </p:spPr>
        <p:txBody>
          <a:bodyPr wrap="square" rtlCol="0">
            <a:spAutoFit/>
          </a:bodyPr>
          <a:lstStyle/>
          <a:p>
            <a:r>
              <a:rPr lang="en-US" sz="5100" b="1" dirty="0" smtClean="0">
                <a:solidFill>
                  <a:schemeClr val="accent1">
                    <a:lumMod val="60000"/>
                    <a:lumOff val="40000"/>
                  </a:schemeClr>
                </a:solidFill>
                <a:latin typeface="Gill Sans MT" pitchFamily="34" charset="0"/>
              </a:rPr>
              <a:t>ATTENTION!</a:t>
            </a:r>
            <a:endParaRPr lang="en-US" sz="5100" b="1" dirty="0">
              <a:solidFill>
                <a:schemeClr val="accent1">
                  <a:lumMod val="60000"/>
                  <a:lumOff val="40000"/>
                </a:schemeClr>
              </a:solidFill>
              <a:latin typeface="Gill Sans MT" pitchFamily="34" charset="0"/>
            </a:endParaRPr>
          </a:p>
        </p:txBody>
      </p:sp>
      <p:sp>
        <p:nvSpPr>
          <p:cNvPr id="14" name="Rectangle 13"/>
          <p:cNvSpPr/>
          <p:nvPr/>
        </p:nvSpPr>
        <p:spPr>
          <a:xfrm>
            <a:off x="2971800" y="2819400"/>
            <a:ext cx="5334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1566" y="1480406"/>
            <a:ext cx="7832834" cy="4801314"/>
          </a:xfrm>
          <a:prstGeom prst="rect">
            <a:avLst/>
          </a:prstGeom>
          <a:noFill/>
        </p:spPr>
        <p:txBody>
          <a:bodyPr wrap="square" lIns="0" tIns="0" rIns="0" bIns="0" rtlCol="0">
            <a:spAutoFit/>
          </a:bodyPr>
          <a:lstStyle/>
          <a:p>
            <a:pPr marL="236538" indent="-236538">
              <a:buClr>
                <a:schemeClr val="accent1">
                  <a:lumMod val="50000"/>
                </a:schemeClr>
              </a:buClr>
              <a:buFont typeface="Arial" pitchFamily="34" charset="0"/>
              <a:buChar char="•"/>
            </a:pPr>
            <a:r>
              <a:rPr lang="en-US" sz="2400" dirty="0" smtClean="0">
                <a:solidFill>
                  <a:schemeClr val="bg1"/>
                </a:solidFill>
                <a:latin typeface="Gill Sans MT" pitchFamily="34" charset="0"/>
              </a:rPr>
              <a:t>Spokesperson review of Air Force Media Training Program content is not intended to take the place of formal media training or professional Public Affairs counsel.</a:t>
            </a:r>
          </a:p>
          <a:p>
            <a:pPr marL="236538" indent="-236538">
              <a:buClr>
                <a:schemeClr val="accent1">
                  <a:lumMod val="50000"/>
                </a:schemeClr>
              </a:buClr>
            </a:pPr>
            <a:endParaRPr lang="en-US" sz="24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400" dirty="0" smtClean="0">
                <a:solidFill>
                  <a:schemeClr val="bg1"/>
                </a:solidFill>
                <a:latin typeface="Gill Sans MT" pitchFamily="34" charset="0"/>
              </a:rPr>
              <a:t>Air Force Media Training Program content is </a:t>
            </a:r>
            <a:r>
              <a:rPr lang="en-US" sz="2400" b="1" dirty="0" smtClean="0">
                <a:solidFill>
                  <a:schemeClr val="accent1">
                    <a:lumMod val="50000"/>
                  </a:schemeClr>
                </a:solidFill>
                <a:latin typeface="Gill Sans MT" pitchFamily="34" charset="0"/>
              </a:rPr>
              <a:t>protected intellectual property</a:t>
            </a:r>
            <a:r>
              <a:rPr lang="en-US" sz="2400" dirty="0" smtClean="0">
                <a:solidFill>
                  <a:schemeClr val="bg1"/>
                </a:solidFill>
                <a:latin typeface="Gill Sans MT" pitchFamily="34" charset="0"/>
              </a:rPr>
              <a:t> of the United States Air Force; commercial use is prohibited. </a:t>
            </a:r>
          </a:p>
          <a:p>
            <a:pPr marL="236538" indent="-236538">
              <a:buClr>
                <a:schemeClr val="accent1">
                  <a:lumMod val="50000"/>
                </a:schemeClr>
              </a:buClr>
              <a:buFont typeface="Arial" pitchFamily="34" charset="0"/>
              <a:buChar char="•"/>
            </a:pPr>
            <a:endParaRPr lang="en-US" sz="24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400" dirty="0" smtClean="0">
                <a:solidFill>
                  <a:schemeClr val="bg1"/>
                </a:solidFill>
                <a:latin typeface="Gill Sans MT" pitchFamily="34" charset="0"/>
              </a:rPr>
              <a:t>Do not repurpose any part of the content, design or Engaging the Media brand for non-Program products.</a:t>
            </a:r>
          </a:p>
          <a:p>
            <a:pPr marL="236538" indent="-236538">
              <a:buClr>
                <a:schemeClr val="accent1">
                  <a:lumMod val="50000"/>
                </a:schemeClr>
              </a:buClr>
            </a:pPr>
            <a:endParaRPr lang="en-US" sz="24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400" dirty="0" smtClean="0">
                <a:solidFill>
                  <a:schemeClr val="bg1"/>
                </a:solidFill>
                <a:latin typeface="Gill Sans MT" pitchFamily="34" charset="0"/>
              </a:rPr>
              <a:t>Posting Air Force Media Training Program content to the Internet or other publicly accessible medium is unauthorized.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 calcmode="lin" valueType="num">
                                      <p:cBhvr additive="base">
                                        <p:cTn id="1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0" name="TextBox 9"/>
          <p:cNvSpPr txBox="1"/>
          <p:nvPr/>
        </p:nvSpPr>
        <p:spPr>
          <a:xfrm>
            <a:off x="698936" y="2700453"/>
            <a:ext cx="7759264" cy="3631763"/>
          </a:xfrm>
          <a:prstGeom prst="rect">
            <a:avLst/>
          </a:prstGeom>
          <a:noFill/>
        </p:spPr>
        <p:txBody>
          <a:bodyPr wrap="square" lIns="0" tIns="0" rIns="0" bIns="0" rtlCol="0">
            <a:spAutoFit/>
          </a:bodyPr>
          <a:lstStyle/>
          <a:p>
            <a:pPr marL="236538" indent="-236538">
              <a:buFont typeface="Arial" pitchFamily="34" charset="0"/>
              <a:buChar char="•"/>
            </a:pPr>
            <a:r>
              <a:rPr lang="en-US" sz="2400" b="1" spc="50" dirty="0" smtClean="0">
                <a:latin typeface="Gill Sans MT" pitchFamily="34" charset="0"/>
              </a:rPr>
              <a:t>24-Hour News Cycle</a:t>
            </a:r>
          </a:p>
          <a:p>
            <a:pPr marL="457200" lvl="2">
              <a:buClr>
                <a:schemeClr val="tx1"/>
              </a:buClr>
            </a:pPr>
            <a:r>
              <a:rPr lang="en-US" sz="2000" dirty="0" smtClean="0">
                <a:solidFill>
                  <a:schemeClr val="accent1">
                    <a:lumMod val="60000"/>
                    <a:lumOff val="40000"/>
                  </a:schemeClr>
                </a:solidFill>
                <a:latin typeface="Gill Sans MT" pitchFamily="34" charset="0"/>
              </a:rPr>
              <a:t>Compressed deadlines;  need to fill space with short, simple stories</a:t>
            </a:r>
          </a:p>
          <a:p>
            <a:pPr marL="457200" lvl="2">
              <a:buClr>
                <a:schemeClr val="tx1"/>
              </a:buClr>
            </a:pPr>
            <a:endParaRPr lang="en-US" sz="2000" dirty="0" smtClean="0">
              <a:solidFill>
                <a:schemeClr val="accent1">
                  <a:lumMod val="60000"/>
                  <a:lumOff val="40000"/>
                </a:schemeClr>
              </a:solidFill>
              <a:latin typeface="Gill Sans MT" pitchFamily="34" charset="0"/>
            </a:endParaRPr>
          </a:p>
          <a:p>
            <a:pPr marL="236538" indent="-236538">
              <a:buFont typeface="Arial" pitchFamily="34" charset="0"/>
              <a:buChar char="•"/>
            </a:pPr>
            <a:r>
              <a:rPr lang="en-US" sz="2400" b="1" spc="50" dirty="0" smtClean="0">
                <a:latin typeface="Gill Sans MT" pitchFamily="34" charset="0"/>
              </a:rPr>
              <a:t>Media Proliferation</a:t>
            </a:r>
          </a:p>
          <a:p>
            <a:pPr marL="455613" lvl="1">
              <a:buClr>
                <a:schemeClr val="accent1">
                  <a:lumMod val="60000"/>
                  <a:lumOff val="40000"/>
                </a:schemeClr>
              </a:buClr>
            </a:pPr>
            <a:r>
              <a:rPr lang="en-US" sz="2000" dirty="0" smtClean="0">
                <a:solidFill>
                  <a:schemeClr val="accent1">
                    <a:lumMod val="60000"/>
                    <a:lumOff val="40000"/>
                  </a:schemeClr>
                </a:solidFill>
                <a:latin typeface="Gill Sans MT" pitchFamily="34" charset="0"/>
              </a:rPr>
              <a:t>Fragmented audiences;  intense competition for advertising revenue</a:t>
            </a:r>
          </a:p>
          <a:p>
            <a:pPr marL="455613" lvl="1">
              <a:buClr>
                <a:schemeClr val="accent1">
                  <a:lumMod val="60000"/>
                  <a:lumOff val="40000"/>
                </a:schemeClr>
              </a:buClr>
            </a:pPr>
            <a:endParaRPr lang="en-US" sz="2000" b="1" spc="50" dirty="0" smtClean="0">
              <a:solidFill>
                <a:schemeClr val="accent1">
                  <a:lumMod val="60000"/>
                  <a:lumOff val="40000"/>
                </a:schemeClr>
              </a:solidFill>
              <a:latin typeface="Gill Sans MT" pitchFamily="34" charset="0"/>
            </a:endParaRPr>
          </a:p>
          <a:p>
            <a:pPr marL="236538" indent="-236538">
              <a:buFont typeface="Arial" pitchFamily="34" charset="0"/>
              <a:buChar char="•"/>
            </a:pPr>
            <a:r>
              <a:rPr lang="en-US" sz="2400" b="1" spc="50" dirty="0" smtClean="0">
                <a:latin typeface="Gill Sans MT" pitchFamily="34" charset="0"/>
              </a:rPr>
              <a:t>Financial Pressures</a:t>
            </a:r>
          </a:p>
          <a:p>
            <a:pPr marL="457200" lvl="2">
              <a:buClr>
                <a:schemeClr val="accent1">
                  <a:lumMod val="60000"/>
                  <a:lumOff val="40000"/>
                </a:schemeClr>
              </a:buClr>
            </a:pPr>
            <a:r>
              <a:rPr lang="en-US" sz="2000" dirty="0" smtClean="0">
                <a:solidFill>
                  <a:schemeClr val="accent1">
                    <a:lumMod val="60000"/>
                    <a:lumOff val="40000"/>
                  </a:schemeClr>
                </a:solidFill>
                <a:latin typeface="Gill Sans MT" pitchFamily="34" charset="0"/>
              </a:rPr>
              <a:t>Fewer experienced reporters; all-in-one journalists; limited research</a:t>
            </a:r>
          </a:p>
          <a:p>
            <a:pPr marL="457200" lvl="2">
              <a:buClr>
                <a:schemeClr val="accent1">
                  <a:lumMod val="60000"/>
                  <a:lumOff val="40000"/>
                </a:schemeClr>
              </a:buClr>
            </a:pPr>
            <a:endParaRPr lang="en-US" sz="2000" dirty="0" smtClean="0">
              <a:solidFill>
                <a:schemeClr val="accent1">
                  <a:lumMod val="60000"/>
                  <a:lumOff val="40000"/>
                </a:schemeClr>
              </a:solidFill>
              <a:latin typeface="Gill Sans MT" pitchFamily="34" charset="0"/>
            </a:endParaRPr>
          </a:p>
          <a:p>
            <a:pPr marL="236538" indent="-236538">
              <a:buClr>
                <a:schemeClr val="tx1"/>
              </a:buClr>
              <a:buFont typeface="Arial" pitchFamily="34" charset="0"/>
              <a:buChar char="•"/>
            </a:pPr>
            <a:r>
              <a:rPr lang="en-US" sz="2000" dirty="0" smtClean="0">
                <a:solidFill>
                  <a:schemeClr val="accent1">
                    <a:lumMod val="60000"/>
                    <a:lumOff val="40000"/>
                  </a:schemeClr>
                </a:solidFill>
                <a:latin typeface="Gill Sans MT" pitchFamily="34" charset="0"/>
              </a:rPr>
              <a:t> </a:t>
            </a:r>
            <a:r>
              <a:rPr lang="en-US" sz="2400" b="1" spc="50" dirty="0" smtClean="0">
                <a:latin typeface="Gill Sans MT" pitchFamily="34" charset="0"/>
              </a:rPr>
              <a:t>Multimedia Journalism</a:t>
            </a:r>
          </a:p>
          <a:p>
            <a:pPr marL="457200" lvl="2">
              <a:buClr>
                <a:schemeClr val="accent1">
                  <a:lumMod val="60000"/>
                  <a:lumOff val="40000"/>
                </a:schemeClr>
              </a:buClr>
            </a:pPr>
            <a:r>
              <a:rPr lang="en-US" sz="2000" spc="50" dirty="0" smtClean="0">
                <a:solidFill>
                  <a:schemeClr val="accent1">
                    <a:lumMod val="60000"/>
                    <a:lumOff val="40000"/>
                  </a:schemeClr>
                </a:solidFill>
                <a:latin typeface="Gill Sans MT" pitchFamily="34" charset="0"/>
              </a:rPr>
              <a:t>News stories now integrate text, still and video images</a:t>
            </a:r>
            <a:endParaRPr lang="en-US" sz="2000" b="1" spc="50" dirty="0" smtClean="0">
              <a:solidFill>
                <a:schemeClr val="accent1">
                  <a:lumMod val="60000"/>
                  <a:lumOff val="40000"/>
                </a:schemeClr>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1566" y="1418898"/>
            <a:ext cx="6918434" cy="861774"/>
          </a:xfrm>
          <a:prstGeom prst="rect">
            <a:avLst/>
          </a:prstGeom>
          <a:noFill/>
        </p:spPr>
        <p:txBody>
          <a:bodyPr wrap="square" lIns="0" tIns="0" rIns="0" bIns="0" rtlCol="0">
            <a:spAutoFit/>
          </a:bodyPr>
          <a:lstStyle/>
          <a:p>
            <a:r>
              <a:rPr lang="en-US" sz="2800" dirty="0" smtClean="0">
                <a:latin typeface="Gill Sans MT" pitchFamily="34" charset="0"/>
              </a:rPr>
              <a:t>The media landscape shapes news reporting – and how you may be interviewed.</a:t>
            </a:r>
            <a:endParaRPr lang="en-US" sz="280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14702" y="2382645"/>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linds(horizont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linds(horizontal)">
                                      <p:cBhvr>
                                        <p:cTn id="15" dur="500"/>
                                        <p:tgtEl>
                                          <p:spTgt spid="10">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blinds(horizontal)">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blinds(horizontal)">
                                      <p:cBhvr>
                                        <p:cTn id="23" dur="500"/>
                                        <p:tgtEl>
                                          <p:spTgt spid="10">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blinds(horizontal)">
                                      <p:cBhvr>
                                        <p:cTn id="26" dur="500"/>
                                        <p:tgtEl>
                                          <p:spTgt spid="1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blinds(horizontal)">
                                      <p:cBhvr>
                                        <p:cTn id="31" dur="500"/>
                                        <p:tgtEl>
                                          <p:spTgt spid="10">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blinds(horizontal)">
                                      <p:cBhvr>
                                        <p:cTn id="34"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01566" y="1418898"/>
            <a:ext cx="6918434" cy="861774"/>
          </a:xfrm>
          <a:prstGeom prst="rect">
            <a:avLst/>
          </a:prstGeom>
          <a:noFill/>
        </p:spPr>
        <p:txBody>
          <a:bodyPr wrap="square" lIns="0" tIns="0" rIns="0" bIns="0" rtlCol="0">
            <a:spAutoFit/>
          </a:bodyPr>
          <a:lstStyle/>
          <a:p>
            <a:r>
              <a:rPr lang="en-US" sz="2800" dirty="0" smtClean="0">
                <a:latin typeface="Gill Sans MT" pitchFamily="34" charset="0"/>
              </a:rPr>
              <a:t>Convergence of Traditional and Digital Media – </a:t>
            </a:r>
          </a:p>
          <a:p>
            <a:r>
              <a:rPr lang="en-US" sz="2800" dirty="0" smtClean="0">
                <a:latin typeface="Gill Sans MT" pitchFamily="34" charset="0"/>
              </a:rPr>
              <a:t>Reaching our target audience in their domain</a:t>
            </a:r>
            <a:endParaRPr lang="en-US" sz="2800" dirty="0">
              <a:latin typeface="Gill Sans MT" pitchFamily="34" charset="0"/>
            </a:endParaRPr>
          </a:p>
        </p:txBody>
      </p:sp>
      <p:sp>
        <p:nvSpPr>
          <p:cNvPr id="19" name="Rectangle 18"/>
          <p:cNvSpPr/>
          <p:nvPr/>
        </p:nvSpPr>
        <p:spPr>
          <a:xfrm>
            <a:off x="714702" y="2382645"/>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7396" y="2613102"/>
            <a:ext cx="7740804" cy="381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32"/>
          <p:cNvSpPr/>
          <p:nvPr/>
        </p:nvSpPr>
        <p:spPr>
          <a:xfrm>
            <a:off x="869795" y="2752494"/>
            <a:ext cx="4246755" cy="3505200"/>
          </a:xfrm>
          <a:prstGeom prst="homePlate">
            <a:avLst>
              <a:gd name="adj" fmla="val 3678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8645" y="3124200"/>
            <a:ext cx="3429000" cy="1077218"/>
          </a:xfrm>
          <a:prstGeom prst="rect">
            <a:avLst/>
          </a:prstGeom>
          <a:noFill/>
        </p:spPr>
        <p:txBody>
          <a:bodyPr wrap="square" rtlCol="0">
            <a:spAutoFit/>
          </a:bodyPr>
          <a:lstStyle/>
          <a:p>
            <a:pPr lvl="0">
              <a:lnSpc>
                <a:spcPct val="100000"/>
              </a:lnSpc>
              <a:spcAft>
                <a:spcPts val="0"/>
              </a:spcAft>
            </a:pPr>
            <a:r>
              <a:rPr lang="en-US" sz="2400" b="1" dirty="0" smtClean="0">
                <a:solidFill>
                  <a:schemeClr val="accent1">
                    <a:lumMod val="50000"/>
                  </a:schemeClr>
                </a:solidFill>
                <a:latin typeface="Gill Sans MT" pitchFamily="34" charset="0"/>
              </a:rPr>
              <a:t>Traditional Media</a:t>
            </a:r>
          </a:p>
          <a:p>
            <a:pPr marL="234950" lvl="0" indent="-234950">
              <a:lnSpc>
                <a:spcPct val="100000"/>
              </a:lnSpc>
              <a:spcAft>
                <a:spcPts val="0"/>
              </a:spcAft>
            </a:pPr>
            <a:r>
              <a:rPr lang="en-US" sz="2000" dirty="0" smtClean="0">
                <a:solidFill>
                  <a:schemeClr val="bg1"/>
                </a:solidFill>
                <a:latin typeface="Gill Sans MT" pitchFamily="34" charset="0"/>
              </a:rPr>
              <a:t>Newspapers, Periodicals,</a:t>
            </a:r>
          </a:p>
          <a:p>
            <a:pPr marL="234950" lvl="0" indent="-234950">
              <a:lnSpc>
                <a:spcPct val="100000"/>
              </a:lnSpc>
              <a:spcAft>
                <a:spcPts val="0"/>
              </a:spcAft>
            </a:pPr>
            <a:r>
              <a:rPr lang="en-US" sz="2000" dirty="0" smtClean="0">
                <a:solidFill>
                  <a:schemeClr val="bg1"/>
                </a:solidFill>
                <a:latin typeface="Gill Sans MT" pitchFamily="34" charset="0"/>
              </a:rPr>
              <a:t>Television, Radio</a:t>
            </a:r>
            <a:endParaRPr lang="en-US" sz="2000" dirty="0">
              <a:solidFill>
                <a:schemeClr val="bg1"/>
              </a:solidFill>
              <a:latin typeface="Gill Sans MT" pitchFamily="34" charset="0"/>
            </a:endParaRPr>
          </a:p>
        </p:txBody>
      </p:sp>
      <p:sp>
        <p:nvSpPr>
          <p:cNvPr id="20" name="TextBox 19"/>
          <p:cNvSpPr txBox="1"/>
          <p:nvPr/>
        </p:nvSpPr>
        <p:spPr>
          <a:xfrm>
            <a:off x="869796" y="4687233"/>
            <a:ext cx="3657600" cy="1384995"/>
          </a:xfrm>
          <a:prstGeom prst="rect">
            <a:avLst/>
          </a:prstGeom>
          <a:noFill/>
        </p:spPr>
        <p:txBody>
          <a:bodyPr wrap="square" rtlCol="0">
            <a:spAutoFit/>
          </a:bodyPr>
          <a:lstStyle/>
          <a:p>
            <a:pPr lvl="0">
              <a:lnSpc>
                <a:spcPct val="100000"/>
              </a:lnSpc>
              <a:spcAft>
                <a:spcPts val="0"/>
              </a:spcAft>
            </a:pPr>
            <a:r>
              <a:rPr lang="en-US" sz="2400" b="1" dirty="0" smtClean="0">
                <a:solidFill>
                  <a:schemeClr val="accent1">
                    <a:lumMod val="50000"/>
                  </a:schemeClr>
                </a:solidFill>
                <a:latin typeface="Gill Sans MT" pitchFamily="34" charset="0"/>
              </a:rPr>
              <a:t>Digital Media</a:t>
            </a:r>
          </a:p>
          <a:p>
            <a:r>
              <a:rPr lang="en-US" sz="2000" spc="-30" dirty="0" smtClean="0">
                <a:solidFill>
                  <a:schemeClr val="bg1"/>
                </a:solidFill>
                <a:latin typeface="Gill Sans MT" pitchFamily="34" charset="0"/>
              </a:rPr>
              <a:t>Content Communities (Youtube),</a:t>
            </a:r>
          </a:p>
          <a:p>
            <a:pPr lvl="0"/>
            <a:r>
              <a:rPr lang="en-US" sz="2000" spc="-30" dirty="0" smtClean="0">
                <a:solidFill>
                  <a:schemeClr val="bg1"/>
                </a:solidFill>
                <a:latin typeface="Gill Sans MT" pitchFamily="34" charset="0"/>
              </a:rPr>
              <a:t>Social Networking (Facebook),</a:t>
            </a:r>
          </a:p>
          <a:p>
            <a:r>
              <a:rPr lang="en-US" sz="2000" spc="-30" dirty="0" smtClean="0">
                <a:solidFill>
                  <a:schemeClr val="bg1"/>
                </a:solidFill>
                <a:latin typeface="Gill Sans MT" pitchFamily="34" charset="0"/>
              </a:rPr>
              <a:t>Blogs / Micro Blogs (Twitter)</a:t>
            </a:r>
          </a:p>
        </p:txBody>
      </p:sp>
      <p:cxnSp>
        <p:nvCxnSpPr>
          <p:cNvPr id="35" name="Straight Connector 34"/>
          <p:cNvCxnSpPr/>
          <p:nvPr/>
        </p:nvCxnSpPr>
        <p:spPr>
          <a:xfrm>
            <a:off x="838200" y="4488180"/>
            <a:ext cx="7462265" cy="2750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us-air-hudson-full.jpg"/>
          <p:cNvPicPr preferRelativeResize="0">
            <a:picLocks noChangeAspect="1" noChangeArrowheads="1"/>
          </p:cNvPicPr>
          <p:nvPr/>
        </p:nvPicPr>
        <p:blipFill>
          <a:blip r:embed="rId3" cstate="print"/>
          <a:srcRect/>
          <a:stretch>
            <a:fillRect/>
          </a:stretch>
        </p:blipFill>
        <p:spPr bwMode="auto">
          <a:xfrm>
            <a:off x="5268951" y="2785947"/>
            <a:ext cx="3031514" cy="3474720"/>
          </a:xfrm>
          <a:prstGeom prst="rect">
            <a:avLst/>
          </a:prstGeom>
          <a:noFill/>
          <a:ln w="3175" cmpd="sng">
            <a:solidFill>
              <a:schemeClr val="bg1"/>
            </a:solidFill>
            <a:miter lim="800000"/>
            <a:headEnd/>
            <a:tailEnd/>
          </a:ln>
          <a:effectLst>
            <a:outerShdw blurRad="50800" dist="38100" dir="2700000" algn="tl" rotWithShape="0">
              <a:prstClr val="black">
                <a:alpha val="40000"/>
              </a:prstClr>
            </a:outerShdw>
          </a:effectLst>
        </p:spPr>
      </p:pic>
      <p:sp>
        <p:nvSpPr>
          <p:cNvPr id="24" name="TextBox 23"/>
          <p:cNvSpPr txBox="1"/>
          <p:nvPr/>
        </p:nvSpPr>
        <p:spPr>
          <a:xfrm>
            <a:off x="5334000" y="4921404"/>
            <a:ext cx="2895600" cy="1292662"/>
          </a:xfrm>
          <a:prstGeom prst="rect">
            <a:avLst/>
          </a:prstGeom>
          <a:noFill/>
        </p:spPr>
        <p:txBody>
          <a:bodyPr wrap="square" lIns="0" tIns="0" rIns="0" bIns="0" rtlCol="0">
            <a:spAutoFit/>
          </a:bodyPr>
          <a:lstStyle/>
          <a:p>
            <a:r>
              <a:rPr lang="en-US" sz="1400" dirty="0" smtClean="0">
                <a:solidFill>
                  <a:schemeClr val="bg1"/>
                </a:solidFill>
                <a:latin typeface="Gill Sans MT" pitchFamily="34" charset="0"/>
              </a:rPr>
              <a:t>Janis </a:t>
            </a:r>
            <a:r>
              <a:rPr lang="en-US" sz="1400" dirty="0" err="1" smtClean="0">
                <a:solidFill>
                  <a:schemeClr val="bg1"/>
                </a:solidFill>
                <a:latin typeface="Gill Sans MT" pitchFamily="34" charset="0"/>
              </a:rPr>
              <a:t>Krums</a:t>
            </a:r>
            <a:r>
              <a:rPr lang="en-US" sz="1400" dirty="0" smtClean="0">
                <a:solidFill>
                  <a:schemeClr val="bg1"/>
                </a:solidFill>
                <a:latin typeface="Gill Sans MT" pitchFamily="34" charset="0"/>
              </a:rPr>
              <a:t> posted the first photo of U.S. Airways flight 1549 in the Hudson River on Twitter from his </a:t>
            </a:r>
            <a:r>
              <a:rPr lang="en-US" sz="1400" dirty="0" err="1" smtClean="0">
                <a:solidFill>
                  <a:schemeClr val="bg1"/>
                </a:solidFill>
                <a:latin typeface="Gill Sans MT" pitchFamily="34" charset="0"/>
              </a:rPr>
              <a:t>iPhone</a:t>
            </a:r>
            <a:r>
              <a:rPr lang="en-US" sz="1400" dirty="0" smtClean="0">
                <a:solidFill>
                  <a:schemeClr val="bg1"/>
                </a:solidFill>
                <a:latin typeface="Gill Sans MT" pitchFamily="34" charset="0"/>
              </a:rPr>
              <a:t>. MSNBC interviewed him live on TV as a witness 34 minutes after he posted the photo.  </a:t>
            </a:r>
            <a:endParaRPr lang="en-US" sz="14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p:nvSpPr>
        <p:spPr>
          <a:xfrm>
            <a:off x="685800" y="4572000"/>
            <a:ext cx="7696200" cy="198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4196" y="1542395"/>
            <a:ext cx="8439804" cy="430887"/>
          </a:xfrm>
          <a:prstGeom prst="rect">
            <a:avLst/>
          </a:prstGeom>
          <a:noFill/>
        </p:spPr>
        <p:txBody>
          <a:bodyPr wrap="square" lIns="0" tIns="0" rIns="0" bIns="0" rtlCol="0">
            <a:spAutoFit/>
          </a:bodyPr>
          <a:lstStyle/>
          <a:p>
            <a:r>
              <a:rPr lang="en-US" sz="2800" dirty="0" smtClean="0">
                <a:latin typeface="Gill Sans MT" pitchFamily="34" charset="0"/>
              </a:rPr>
              <a:t>The Pentagon’s Press Corps:</a:t>
            </a:r>
            <a:endParaRPr lang="en-US" sz="280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8430" y="2321167"/>
            <a:ext cx="479797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4800600"/>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2" name="TextBox 11"/>
          <p:cNvSpPr txBox="1"/>
          <p:nvPr/>
        </p:nvSpPr>
        <p:spPr>
          <a:xfrm>
            <a:off x="704196" y="2546536"/>
            <a:ext cx="2514600" cy="1846659"/>
          </a:xfrm>
          <a:prstGeom prst="rect">
            <a:avLst/>
          </a:prstGeom>
          <a:noFill/>
        </p:spPr>
        <p:txBody>
          <a:bodyPr wrap="square" lIns="0" tIns="0" rIns="0" bIns="0" rtlCol="0">
            <a:spAutoFit/>
          </a:bodyPr>
          <a:lstStyle/>
          <a:p>
            <a:r>
              <a:rPr lang="en-US" sz="2000" b="1" dirty="0" smtClean="0">
                <a:solidFill>
                  <a:schemeClr val="accent1">
                    <a:lumMod val="50000"/>
                  </a:schemeClr>
                </a:solidFill>
                <a:latin typeface="Gill Sans MT" pitchFamily="34" charset="0"/>
              </a:rPr>
              <a:t>PRINT</a:t>
            </a:r>
          </a:p>
          <a:p>
            <a:r>
              <a:rPr lang="en-US" sz="2000" dirty="0" smtClean="0">
                <a:latin typeface="Gill Sans MT" pitchFamily="34" charset="0"/>
              </a:rPr>
              <a:t>Los Angeles Times</a:t>
            </a:r>
          </a:p>
          <a:p>
            <a:r>
              <a:rPr lang="en-US" sz="2000" dirty="0" smtClean="0">
                <a:latin typeface="Gill Sans MT" pitchFamily="34" charset="0"/>
              </a:rPr>
              <a:t>The New York Times</a:t>
            </a:r>
          </a:p>
          <a:p>
            <a:r>
              <a:rPr lang="en-US" sz="2000" dirty="0" smtClean="0">
                <a:latin typeface="Gill Sans MT" pitchFamily="34" charset="0"/>
              </a:rPr>
              <a:t>USA Today</a:t>
            </a:r>
          </a:p>
          <a:p>
            <a:r>
              <a:rPr lang="en-US" sz="2000" dirty="0" smtClean="0">
                <a:latin typeface="Gill Sans MT" pitchFamily="34" charset="0"/>
              </a:rPr>
              <a:t>The Wall Street Journal</a:t>
            </a:r>
          </a:p>
          <a:p>
            <a:r>
              <a:rPr lang="en-US" sz="2000" dirty="0" smtClean="0">
                <a:latin typeface="Gill Sans MT" pitchFamily="34" charset="0"/>
              </a:rPr>
              <a:t>The Washington Post</a:t>
            </a:r>
            <a:endParaRPr lang="en-US" sz="2000" dirty="0">
              <a:latin typeface="Gill Sans MT" pitchFamily="34" charset="0"/>
            </a:endParaRPr>
          </a:p>
        </p:txBody>
      </p:sp>
      <p:sp>
        <p:nvSpPr>
          <p:cNvPr id="13" name="TextBox 12"/>
          <p:cNvSpPr txBox="1"/>
          <p:nvPr/>
        </p:nvSpPr>
        <p:spPr>
          <a:xfrm>
            <a:off x="3368566" y="2546536"/>
            <a:ext cx="838200" cy="1846659"/>
          </a:xfrm>
          <a:prstGeom prst="rect">
            <a:avLst/>
          </a:prstGeom>
          <a:noFill/>
        </p:spPr>
        <p:txBody>
          <a:bodyPr wrap="square" lIns="0" tIns="0" rIns="0" bIns="0" rtlCol="0">
            <a:spAutoFit/>
          </a:bodyPr>
          <a:lstStyle/>
          <a:p>
            <a:r>
              <a:rPr lang="en-US" sz="2000" b="1" dirty="0" smtClean="0">
                <a:solidFill>
                  <a:schemeClr val="accent1">
                    <a:lumMod val="50000"/>
                  </a:schemeClr>
                </a:solidFill>
                <a:latin typeface="Gill Sans MT" pitchFamily="34" charset="0"/>
              </a:rPr>
              <a:t>TV</a:t>
            </a:r>
          </a:p>
          <a:p>
            <a:r>
              <a:rPr lang="en-US" sz="2000" dirty="0" smtClean="0">
                <a:latin typeface="Gill Sans MT" pitchFamily="34" charset="0"/>
              </a:rPr>
              <a:t>ABC</a:t>
            </a:r>
          </a:p>
          <a:p>
            <a:r>
              <a:rPr lang="en-US" sz="2000" dirty="0" smtClean="0">
                <a:latin typeface="Gill Sans MT" pitchFamily="34" charset="0"/>
              </a:rPr>
              <a:t>CBS</a:t>
            </a:r>
          </a:p>
          <a:p>
            <a:r>
              <a:rPr lang="en-US" sz="2000" dirty="0" smtClean="0">
                <a:latin typeface="Gill Sans MT" pitchFamily="34" charset="0"/>
              </a:rPr>
              <a:t>CNN</a:t>
            </a:r>
          </a:p>
          <a:p>
            <a:r>
              <a:rPr lang="en-US" sz="2000" dirty="0" smtClean="0">
                <a:latin typeface="Gill Sans MT" pitchFamily="34" charset="0"/>
              </a:rPr>
              <a:t>FOX</a:t>
            </a:r>
          </a:p>
          <a:p>
            <a:r>
              <a:rPr lang="en-US" sz="2000" dirty="0" smtClean="0">
                <a:latin typeface="Gill Sans MT" pitchFamily="34" charset="0"/>
              </a:rPr>
              <a:t>NBC</a:t>
            </a:r>
            <a:endParaRPr lang="en-US" sz="2000" dirty="0">
              <a:latin typeface="Gill Sans MT" pitchFamily="34" charset="0"/>
            </a:endParaRPr>
          </a:p>
        </p:txBody>
      </p:sp>
      <p:sp>
        <p:nvSpPr>
          <p:cNvPr id="14" name="TextBox 13"/>
          <p:cNvSpPr txBox="1"/>
          <p:nvPr/>
        </p:nvSpPr>
        <p:spPr>
          <a:xfrm>
            <a:off x="4572000" y="2546536"/>
            <a:ext cx="1066800" cy="1231106"/>
          </a:xfrm>
          <a:prstGeom prst="rect">
            <a:avLst/>
          </a:prstGeom>
          <a:noFill/>
        </p:spPr>
        <p:txBody>
          <a:bodyPr wrap="square" lIns="0" tIns="0" rIns="0" bIns="0" rtlCol="0">
            <a:spAutoFit/>
          </a:bodyPr>
          <a:lstStyle/>
          <a:p>
            <a:r>
              <a:rPr lang="en-US" sz="2000" b="1" dirty="0" smtClean="0">
                <a:solidFill>
                  <a:schemeClr val="accent1">
                    <a:lumMod val="50000"/>
                  </a:schemeClr>
                </a:solidFill>
                <a:latin typeface="Gill Sans MT" pitchFamily="34" charset="0"/>
              </a:rPr>
              <a:t>RADIO</a:t>
            </a:r>
          </a:p>
          <a:p>
            <a:r>
              <a:rPr lang="en-US" sz="2000" dirty="0" smtClean="0">
                <a:latin typeface="Gill Sans MT" pitchFamily="34" charset="0"/>
              </a:rPr>
              <a:t>ABC</a:t>
            </a:r>
          </a:p>
          <a:p>
            <a:r>
              <a:rPr lang="en-US" sz="2000" dirty="0" smtClean="0">
                <a:latin typeface="Gill Sans MT" pitchFamily="34" charset="0"/>
              </a:rPr>
              <a:t>CBS</a:t>
            </a:r>
          </a:p>
          <a:p>
            <a:r>
              <a:rPr lang="en-US" sz="2000" dirty="0" smtClean="0">
                <a:latin typeface="Gill Sans MT" pitchFamily="34" charset="0"/>
              </a:rPr>
              <a:t>NPR</a:t>
            </a:r>
          </a:p>
        </p:txBody>
      </p:sp>
      <p:sp>
        <p:nvSpPr>
          <p:cNvPr id="15" name="TextBox 14"/>
          <p:cNvSpPr txBox="1"/>
          <p:nvPr/>
        </p:nvSpPr>
        <p:spPr>
          <a:xfrm>
            <a:off x="6114396" y="1655589"/>
            <a:ext cx="2514600" cy="1231106"/>
          </a:xfrm>
          <a:prstGeom prst="rect">
            <a:avLst/>
          </a:prstGeom>
          <a:noFill/>
        </p:spPr>
        <p:txBody>
          <a:bodyPr wrap="square" lIns="0" tIns="0" rIns="0" bIns="0" rtlCol="0">
            <a:spAutoFit/>
          </a:bodyPr>
          <a:lstStyle/>
          <a:p>
            <a:r>
              <a:rPr lang="en-US" sz="2000" b="1" dirty="0" smtClean="0">
                <a:solidFill>
                  <a:schemeClr val="accent1">
                    <a:lumMod val="50000"/>
                  </a:schemeClr>
                </a:solidFill>
                <a:latin typeface="Gill Sans MT" pitchFamily="34" charset="0"/>
              </a:rPr>
              <a:t>WIRES</a:t>
            </a:r>
          </a:p>
          <a:p>
            <a:r>
              <a:rPr lang="en-US" sz="2000" dirty="0" smtClean="0">
                <a:latin typeface="Gill Sans MT" pitchFamily="34" charset="0"/>
              </a:rPr>
              <a:t>Associated Press (AP)</a:t>
            </a:r>
          </a:p>
          <a:p>
            <a:r>
              <a:rPr lang="en-US" sz="2000" dirty="0" smtClean="0">
                <a:latin typeface="Gill Sans MT" pitchFamily="34" charset="0"/>
              </a:rPr>
              <a:t>Bloomberg</a:t>
            </a:r>
          </a:p>
          <a:p>
            <a:r>
              <a:rPr lang="en-US" sz="2000" dirty="0" smtClean="0">
                <a:latin typeface="Gill Sans MT" pitchFamily="34" charset="0"/>
              </a:rPr>
              <a:t>Reuters</a:t>
            </a:r>
            <a:endParaRPr lang="en-US" sz="2000" dirty="0">
              <a:latin typeface="Gill Sans MT" pitchFamily="34" charset="0"/>
            </a:endParaRPr>
          </a:p>
        </p:txBody>
      </p:sp>
      <p:sp>
        <p:nvSpPr>
          <p:cNvPr id="17" name="Rectangle 16"/>
          <p:cNvSpPr/>
          <p:nvPr/>
        </p:nvSpPr>
        <p:spPr>
          <a:xfrm>
            <a:off x="2819400" y="2262551"/>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038600" y="2262551"/>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4"/>
          <p:cNvGrpSpPr>
            <a:grpSpLocks/>
          </p:cNvGrpSpPr>
          <p:nvPr/>
        </p:nvGrpSpPr>
        <p:grpSpPr bwMode="auto">
          <a:xfrm>
            <a:off x="838200" y="4724400"/>
            <a:ext cx="7380287" cy="1706563"/>
            <a:chOff x="827088" y="4365625"/>
            <a:chExt cx="7380287" cy="1706562"/>
          </a:xfrm>
        </p:grpSpPr>
        <p:grpSp>
          <p:nvGrpSpPr>
            <p:cNvPr id="3" name="Group 17"/>
            <p:cNvGrpSpPr>
              <a:grpSpLocks/>
            </p:cNvGrpSpPr>
            <p:nvPr/>
          </p:nvGrpSpPr>
          <p:grpSpPr bwMode="auto">
            <a:xfrm>
              <a:off x="827087" y="4365625"/>
              <a:ext cx="7380288" cy="1706562"/>
              <a:chOff x="827087" y="4364037"/>
              <a:chExt cx="7380203" cy="1705868"/>
            </a:xfrm>
          </p:grpSpPr>
          <p:pic>
            <p:nvPicPr>
              <p:cNvPr id="25" name="Picture 12" descr="FMPro.jpg"/>
              <p:cNvPicPr>
                <a:picLocks noChangeAspect="1"/>
              </p:cNvPicPr>
              <p:nvPr/>
            </p:nvPicPr>
            <p:blipFill>
              <a:blip r:embed="rId3" cstate="print"/>
              <a:srcRect/>
              <a:stretch>
                <a:fillRect/>
              </a:stretch>
            </p:blipFill>
            <p:spPr bwMode="auto">
              <a:xfrm>
                <a:off x="6991350" y="4364037"/>
                <a:ext cx="1215940" cy="1671917"/>
              </a:xfrm>
              <a:prstGeom prst="rect">
                <a:avLst/>
              </a:prstGeom>
              <a:noFill/>
              <a:ln w="9525">
                <a:solidFill>
                  <a:schemeClr val="bg2"/>
                </a:solidFill>
                <a:miter lim="800000"/>
                <a:headEnd/>
                <a:tailEnd/>
              </a:ln>
            </p:spPr>
          </p:pic>
          <p:grpSp>
            <p:nvGrpSpPr>
              <p:cNvPr id="4" name="Group 15"/>
              <p:cNvGrpSpPr>
                <a:grpSpLocks/>
              </p:cNvGrpSpPr>
              <p:nvPr/>
            </p:nvGrpSpPr>
            <p:grpSpPr bwMode="auto">
              <a:xfrm>
                <a:off x="827087" y="4364038"/>
                <a:ext cx="6164261" cy="1705867"/>
                <a:chOff x="827087" y="4364038"/>
                <a:chExt cx="6164261" cy="1705867"/>
              </a:xfrm>
            </p:grpSpPr>
            <p:grpSp>
              <p:nvGrpSpPr>
                <p:cNvPr id="7" name="Group 14"/>
                <p:cNvGrpSpPr>
                  <a:grpSpLocks/>
                </p:cNvGrpSpPr>
                <p:nvPr/>
              </p:nvGrpSpPr>
              <p:grpSpPr bwMode="auto">
                <a:xfrm>
                  <a:off x="827087" y="4364038"/>
                  <a:ext cx="6164261" cy="1673225"/>
                  <a:chOff x="762000" y="4394200"/>
                  <a:chExt cx="6164938" cy="1673225"/>
                </a:xfrm>
              </p:grpSpPr>
              <p:pic>
                <p:nvPicPr>
                  <p:cNvPr id="30" name="Picture 7" descr="Mik"/>
                  <p:cNvPicPr>
                    <a:picLocks noChangeAspect="1" noChangeArrowheads="1"/>
                  </p:cNvPicPr>
                  <p:nvPr/>
                </p:nvPicPr>
                <p:blipFill>
                  <a:blip r:embed="rId4" cstate="print"/>
                  <a:srcRect/>
                  <a:stretch>
                    <a:fillRect/>
                  </a:stretch>
                </p:blipFill>
                <p:spPr bwMode="auto">
                  <a:xfrm>
                    <a:off x="1743075" y="4394200"/>
                    <a:ext cx="1422400" cy="1671917"/>
                  </a:xfrm>
                  <a:prstGeom prst="rect">
                    <a:avLst/>
                  </a:prstGeom>
                  <a:noFill/>
                  <a:ln w="9525">
                    <a:solidFill>
                      <a:schemeClr val="bg2"/>
                    </a:solidFill>
                    <a:miter lim="800000"/>
                    <a:headEnd/>
                    <a:tailEnd/>
                  </a:ln>
                </p:spPr>
              </p:pic>
              <p:pic>
                <p:nvPicPr>
                  <p:cNvPr id="31" name="Picture 6" descr="BS"/>
                  <p:cNvPicPr>
                    <a:picLocks noChangeAspect="1" noChangeArrowheads="1"/>
                  </p:cNvPicPr>
                  <p:nvPr/>
                </p:nvPicPr>
                <p:blipFill>
                  <a:blip r:embed="rId5" cstate="print"/>
                  <a:srcRect/>
                  <a:stretch>
                    <a:fillRect/>
                  </a:stretch>
                </p:blipFill>
                <p:spPr bwMode="auto">
                  <a:xfrm>
                    <a:off x="762000" y="4394200"/>
                    <a:ext cx="1006475" cy="1673225"/>
                  </a:xfrm>
                  <a:prstGeom prst="rect">
                    <a:avLst/>
                  </a:prstGeom>
                  <a:noFill/>
                  <a:ln w="9525">
                    <a:solidFill>
                      <a:schemeClr val="bg2"/>
                    </a:solidFill>
                    <a:miter lim="800000"/>
                    <a:headEnd/>
                    <a:tailEnd/>
                  </a:ln>
                </p:spPr>
              </p:pic>
              <p:pic>
                <p:nvPicPr>
                  <p:cNvPr id="32" name="Picture 8" descr="TB"/>
                  <p:cNvPicPr>
                    <a:picLocks noChangeAspect="1" noChangeArrowheads="1"/>
                  </p:cNvPicPr>
                  <p:nvPr/>
                </p:nvPicPr>
                <p:blipFill>
                  <a:blip r:embed="rId6" cstate="print"/>
                  <a:srcRect/>
                  <a:stretch>
                    <a:fillRect/>
                  </a:stretch>
                </p:blipFill>
                <p:spPr bwMode="auto">
                  <a:xfrm>
                    <a:off x="3141663" y="4395788"/>
                    <a:ext cx="1216025" cy="1671637"/>
                  </a:xfrm>
                  <a:prstGeom prst="rect">
                    <a:avLst/>
                  </a:prstGeom>
                  <a:noFill/>
                  <a:ln w="9525">
                    <a:solidFill>
                      <a:schemeClr val="bg2"/>
                    </a:solidFill>
                    <a:miter lim="800000"/>
                    <a:headEnd/>
                    <a:tailEnd/>
                  </a:ln>
                </p:spPr>
              </p:pic>
              <p:pic>
                <p:nvPicPr>
                  <p:cNvPr id="33" name="Picture 11" descr="VM"/>
                  <p:cNvPicPr>
                    <a:picLocks noChangeAspect="1" noChangeArrowheads="1"/>
                  </p:cNvPicPr>
                  <p:nvPr/>
                </p:nvPicPr>
                <p:blipFill>
                  <a:blip r:embed="rId7" cstate="print"/>
                  <a:srcRect/>
                  <a:stretch>
                    <a:fillRect/>
                  </a:stretch>
                </p:blipFill>
                <p:spPr bwMode="auto">
                  <a:xfrm>
                    <a:off x="5491163" y="4395789"/>
                    <a:ext cx="1435775" cy="1670329"/>
                  </a:xfrm>
                  <a:prstGeom prst="rect">
                    <a:avLst/>
                  </a:prstGeom>
                  <a:noFill/>
                  <a:ln w="9525">
                    <a:solidFill>
                      <a:schemeClr val="bg2"/>
                    </a:solidFill>
                    <a:miter lim="800000"/>
                    <a:headEnd/>
                    <a:tailEnd/>
                  </a:ln>
                </p:spPr>
              </p:pic>
              <p:pic>
                <p:nvPicPr>
                  <p:cNvPr id="34" name="Picture 11" descr="Fox News.jpg"/>
                  <p:cNvPicPr>
                    <a:picLocks noChangeAspect="1"/>
                  </p:cNvPicPr>
                  <p:nvPr/>
                </p:nvPicPr>
                <p:blipFill>
                  <a:blip r:embed="rId8" cstate="print"/>
                  <a:srcRect l="28813" t="1849" r="27180" b="11980"/>
                  <a:stretch>
                    <a:fillRect/>
                  </a:stretch>
                </p:blipFill>
                <p:spPr bwMode="auto">
                  <a:xfrm>
                    <a:off x="4352926" y="4395780"/>
                    <a:ext cx="1138237" cy="1671645"/>
                  </a:xfrm>
                  <a:prstGeom prst="rect">
                    <a:avLst/>
                  </a:prstGeom>
                  <a:noFill/>
                  <a:ln w="9525">
                    <a:solidFill>
                      <a:schemeClr val="bg2"/>
                    </a:solidFill>
                    <a:miter lim="800000"/>
                    <a:headEnd/>
                    <a:tailEnd/>
                  </a:ln>
                </p:spPr>
              </p:pic>
            </p:grpSp>
            <p:sp>
              <p:nvSpPr>
                <p:cNvPr id="28" name="TextBox 27"/>
                <p:cNvSpPr txBox="1"/>
                <p:nvPr/>
              </p:nvSpPr>
              <p:spPr bwMode="auto">
                <a:xfrm>
                  <a:off x="4233167" y="5639018"/>
                  <a:ext cx="1481833" cy="430887"/>
                </a:xfrm>
                <a:prstGeom prst="rect">
                  <a:avLst/>
                </a:prstGeom>
                <a:noFill/>
                <a:effectLst>
                  <a:innerShdw blurRad="63500" dist="50800" dir="13500000">
                    <a:prstClr val="black">
                      <a:alpha val="50000"/>
                    </a:prstClr>
                  </a:innerShdw>
                </a:effectLst>
              </p:spPr>
              <p:txBody>
                <a:bodyPr tIns="0" bIns="0">
                  <a:spAutoFit/>
                </a:bodyPr>
                <a:lstStyle/>
                <a:p>
                  <a:pPr algn="ctr">
                    <a:defRPr/>
                  </a:pPr>
                  <a:r>
                    <a:rPr lang="en-US" sz="1400" b="1" dirty="0">
                      <a:ln w="3175" cmpd="sng">
                        <a:solidFill>
                          <a:schemeClr val="bg2"/>
                        </a:solidFill>
                        <a:prstDash val="solid"/>
                      </a:ln>
                      <a:solidFill>
                        <a:srgbClr val="FFFFFF"/>
                      </a:solidFill>
                      <a:effectLst>
                        <a:outerShdw blurRad="63500" dir="3600000" algn="tl" rotWithShape="0">
                          <a:srgbClr val="000000">
                            <a:alpha val="70000"/>
                          </a:srgbClr>
                        </a:outerShdw>
                      </a:effectLst>
                      <a:latin typeface="+mj-lt"/>
                    </a:rPr>
                    <a:t>Jennifer </a:t>
                  </a:r>
                </a:p>
                <a:p>
                  <a:pPr algn="ctr">
                    <a:defRPr/>
                  </a:pPr>
                  <a:r>
                    <a:rPr lang="en-US" sz="1400" b="1" dirty="0">
                      <a:ln w="3175" cmpd="sng">
                        <a:solidFill>
                          <a:schemeClr val="bg2"/>
                        </a:solidFill>
                        <a:prstDash val="solid"/>
                      </a:ln>
                      <a:solidFill>
                        <a:srgbClr val="FFFFFF"/>
                      </a:solidFill>
                      <a:effectLst>
                        <a:outerShdw blurRad="63500" dir="3600000" algn="tl" rotWithShape="0">
                          <a:srgbClr val="000000">
                            <a:alpha val="70000"/>
                          </a:srgbClr>
                        </a:outerShdw>
                      </a:effectLst>
                      <a:latin typeface="+mj-lt"/>
                    </a:rPr>
                    <a:t>Griffin</a:t>
                  </a:r>
                </a:p>
              </p:txBody>
            </p:sp>
            <p:pic>
              <p:nvPicPr>
                <p:cNvPr id="29" name="Picture 14" descr="foxnews.jpg"/>
                <p:cNvPicPr>
                  <a:picLocks noChangeAspect="1"/>
                </p:cNvPicPr>
                <p:nvPr/>
              </p:nvPicPr>
              <p:blipFill>
                <a:blip r:embed="rId9" cstate="print"/>
                <a:srcRect/>
                <a:stretch>
                  <a:fillRect/>
                </a:stretch>
              </p:blipFill>
              <p:spPr bwMode="auto">
                <a:xfrm>
                  <a:off x="5257800" y="4365627"/>
                  <a:ext cx="326633" cy="316931"/>
                </a:xfrm>
                <a:prstGeom prst="rect">
                  <a:avLst/>
                </a:prstGeom>
                <a:noFill/>
                <a:ln w="9525">
                  <a:noFill/>
                  <a:miter lim="800000"/>
                  <a:headEnd/>
                  <a:tailEnd/>
                </a:ln>
              </p:spPr>
            </p:pic>
          </p:grpSp>
        </p:grpSp>
        <p:pic>
          <p:nvPicPr>
            <p:cNvPr id="22" name="Picture 16" descr="usatoday.jpg"/>
            <p:cNvPicPr>
              <a:picLocks noChangeAspect="1"/>
            </p:cNvPicPr>
            <p:nvPr/>
          </p:nvPicPr>
          <p:blipFill>
            <a:blip r:embed="rId10" cstate="print"/>
            <a:srcRect/>
            <a:stretch>
              <a:fillRect/>
            </a:stretch>
          </p:blipFill>
          <p:spPr bwMode="auto">
            <a:xfrm>
              <a:off x="7691438" y="4365625"/>
              <a:ext cx="515937" cy="323850"/>
            </a:xfrm>
            <a:prstGeom prst="rect">
              <a:avLst/>
            </a:prstGeom>
            <a:noFill/>
            <a:ln w="9525">
              <a:noFill/>
              <a:miter lim="800000"/>
              <a:headEnd/>
              <a:tailEnd/>
            </a:ln>
          </p:spPr>
        </p:pic>
        <p:sp>
          <p:nvSpPr>
            <p:cNvPr id="23" name="Rectangle 22"/>
            <p:cNvSpPr/>
            <p:nvPr/>
          </p:nvSpPr>
          <p:spPr>
            <a:xfrm>
              <a:off x="6921858" y="5515002"/>
              <a:ext cx="1285159" cy="523220"/>
            </a:xfrm>
            <a:prstGeom prst="rect">
              <a:avLst/>
            </a:prstGeom>
          </p:spPr>
          <p:txBody>
            <a:bodyPr wrap="none">
              <a:spAutoFit/>
            </a:bodyPr>
            <a:lstStyle/>
            <a:p>
              <a:pPr algn="r">
                <a:defRPr/>
              </a:pPr>
              <a:r>
                <a:rPr lang="en-US" sz="1400" b="1" dirty="0">
                  <a:ln w="3175" cmpd="sng">
                    <a:solidFill>
                      <a:srgbClr val="000000"/>
                    </a:solidFill>
                    <a:prstDash val="solid"/>
                  </a:ln>
                  <a:solidFill>
                    <a:srgbClr val="FFFFFF"/>
                  </a:solidFill>
                  <a:effectLst>
                    <a:outerShdw blurRad="63500" dir="3600000" algn="tl" rotWithShape="0">
                      <a:srgbClr val="000000">
                        <a:alpha val="70000"/>
                      </a:srgbClr>
                    </a:outerShdw>
                  </a:effectLst>
                  <a:latin typeface="Arial"/>
                </a:rPr>
                <a:t>Tom Vanden </a:t>
              </a:r>
            </a:p>
            <a:p>
              <a:pPr algn="r">
                <a:defRPr/>
              </a:pPr>
              <a:r>
                <a:rPr lang="en-US" sz="1400" b="1" dirty="0">
                  <a:ln w="3175" cmpd="sng">
                    <a:solidFill>
                      <a:srgbClr val="000000"/>
                    </a:solidFill>
                    <a:prstDash val="solid"/>
                  </a:ln>
                  <a:solidFill>
                    <a:srgbClr val="FFFFFF"/>
                  </a:solidFill>
                  <a:effectLst>
                    <a:outerShdw blurRad="63500" dir="3600000" algn="tl" rotWithShape="0">
                      <a:srgbClr val="000000">
                        <a:alpha val="70000"/>
                      </a:srgbClr>
                    </a:outerShdw>
                  </a:effectLst>
                  <a:latin typeface="Arial"/>
                </a:rPr>
                <a:t>Brook</a:t>
              </a:r>
            </a:p>
          </p:txBody>
        </p:sp>
      </p:grpSp>
      <p:sp>
        <p:nvSpPr>
          <p:cNvPr id="36" name="TextBox 35"/>
          <p:cNvSpPr txBox="1"/>
          <p:nvPr/>
        </p:nvSpPr>
        <p:spPr>
          <a:xfrm>
            <a:off x="6096000" y="3200400"/>
            <a:ext cx="2514600" cy="1231106"/>
          </a:xfrm>
          <a:prstGeom prst="rect">
            <a:avLst/>
          </a:prstGeom>
          <a:noFill/>
        </p:spPr>
        <p:txBody>
          <a:bodyPr wrap="square" lIns="0" tIns="0" rIns="0" bIns="0" rtlCol="0">
            <a:spAutoFit/>
          </a:bodyPr>
          <a:lstStyle/>
          <a:p>
            <a:r>
              <a:rPr lang="en-US" sz="2000" b="1" dirty="0" smtClean="0">
                <a:solidFill>
                  <a:schemeClr val="accent1">
                    <a:lumMod val="50000"/>
                  </a:schemeClr>
                </a:solidFill>
                <a:latin typeface="Gill Sans MT" pitchFamily="34" charset="0"/>
              </a:rPr>
              <a:t>TRADES</a:t>
            </a:r>
          </a:p>
          <a:p>
            <a:r>
              <a:rPr lang="en-US" sz="2000" dirty="0" smtClean="0">
                <a:latin typeface="Gill Sans MT" pitchFamily="34" charset="0"/>
              </a:rPr>
              <a:t>Aviation Week</a:t>
            </a:r>
          </a:p>
          <a:p>
            <a:r>
              <a:rPr lang="en-US" sz="2000" dirty="0" smtClean="0">
                <a:latin typeface="Gill Sans MT" pitchFamily="34" charset="0"/>
              </a:rPr>
              <a:t>Defense Daily</a:t>
            </a:r>
          </a:p>
          <a:p>
            <a:r>
              <a:rPr lang="en-US" sz="2000" dirty="0" smtClean="0">
                <a:latin typeface="Gill Sans MT" pitchFamily="34" charset="0"/>
              </a:rPr>
              <a:t>Military Times</a:t>
            </a:r>
            <a:endParaRPr lang="en-US" sz="2000" dirty="0">
              <a:latin typeface="Gill Sans MT" pitchFamily="34" charset="0"/>
            </a:endParaRPr>
          </a:p>
        </p:txBody>
      </p:sp>
      <p:sp>
        <p:nvSpPr>
          <p:cNvPr id="37" name="Rectangle 36"/>
          <p:cNvSpPr/>
          <p:nvPr/>
        </p:nvSpPr>
        <p:spPr>
          <a:xfrm>
            <a:off x="6096000" y="1465385"/>
            <a:ext cx="228337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096000" y="2989385"/>
            <a:ext cx="228337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3368566" y="2365923"/>
            <a:ext cx="2194034" cy="769441"/>
          </a:xfrm>
          <a:prstGeom prst="rect">
            <a:avLst/>
          </a:prstGeom>
          <a:noFill/>
        </p:spPr>
        <p:txBody>
          <a:bodyPr wrap="square" lIns="0" tIns="0" rIns="0" bIns="0" rtlCol="0">
            <a:spAutoFit/>
          </a:bodyPr>
          <a:lstStyle/>
          <a:p>
            <a:pPr algn="r"/>
            <a:r>
              <a:rPr lang="en-US" sz="2400" b="1" spc="50" dirty="0" smtClean="0">
                <a:latin typeface="Gill Sans MT" pitchFamily="34" charset="0"/>
              </a:rPr>
              <a:t>Twitter</a:t>
            </a:r>
          </a:p>
          <a:p>
            <a:endParaRPr lang="en-US" sz="600" spc="50" dirty="0" smtClean="0">
              <a:latin typeface="Gill Sans MT" pitchFamily="34" charset="0"/>
            </a:endParaRPr>
          </a:p>
          <a:p>
            <a:pPr algn="r"/>
            <a:r>
              <a:rPr lang="en-US" sz="2000" spc="50" dirty="0" smtClean="0">
                <a:solidFill>
                  <a:schemeClr val="accent1">
                    <a:lumMod val="60000"/>
                    <a:lumOff val="40000"/>
                  </a:schemeClr>
                </a:solidFill>
                <a:latin typeface="Gill Sans MT" pitchFamily="34" charset="0"/>
              </a:rPr>
              <a:t>@</a:t>
            </a:r>
            <a:r>
              <a:rPr lang="en-US" sz="2000" spc="50" dirty="0" err="1" smtClean="0">
                <a:solidFill>
                  <a:schemeClr val="accent1">
                    <a:lumMod val="60000"/>
                    <a:lumOff val="40000"/>
                  </a:schemeClr>
                </a:solidFill>
                <a:latin typeface="Gill Sans MT" pitchFamily="34" charset="0"/>
              </a:rPr>
              <a:t>usairforce</a:t>
            </a:r>
            <a:endParaRPr lang="en-US" sz="2000" spc="50" dirty="0" smtClean="0">
              <a:solidFill>
                <a:schemeClr val="accent1">
                  <a:lumMod val="60000"/>
                  <a:lumOff val="40000"/>
                </a:schemeClr>
              </a:solidFill>
              <a:latin typeface="Gill Sans MT" pitchFamily="34" charset="0"/>
            </a:endParaRPr>
          </a:p>
        </p:txBody>
      </p:sp>
      <p:sp>
        <p:nvSpPr>
          <p:cNvPr id="32" name="TextBox 31"/>
          <p:cNvSpPr txBox="1"/>
          <p:nvPr/>
        </p:nvSpPr>
        <p:spPr>
          <a:xfrm>
            <a:off x="3442008" y="3878763"/>
            <a:ext cx="2117834" cy="769441"/>
          </a:xfrm>
          <a:prstGeom prst="rect">
            <a:avLst/>
          </a:prstGeom>
          <a:noFill/>
        </p:spPr>
        <p:txBody>
          <a:bodyPr wrap="square" lIns="0" tIns="0" rIns="0" bIns="0" rtlCol="0">
            <a:spAutoFit/>
          </a:bodyPr>
          <a:lstStyle/>
          <a:p>
            <a:pPr algn="r"/>
            <a:r>
              <a:rPr lang="en-US" sz="2400" b="1" spc="50" dirty="0" smtClean="0">
                <a:latin typeface="Gill Sans MT" pitchFamily="34" charset="0"/>
              </a:rPr>
              <a:t>Flickr</a:t>
            </a:r>
          </a:p>
          <a:p>
            <a:endParaRPr lang="en-US" sz="600" spc="50" dirty="0" smtClean="0">
              <a:latin typeface="Gill Sans MT" pitchFamily="34" charset="0"/>
            </a:endParaRPr>
          </a:p>
          <a:p>
            <a:pPr algn="r"/>
            <a:r>
              <a:rPr lang="en-US" sz="2000" spc="-100" dirty="0" smtClean="0">
                <a:solidFill>
                  <a:schemeClr val="accent1">
                    <a:lumMod val="60000"/>
                    <a:lumOff val="40000"/>
                  </a:schemeClr>
                </a:solidFill>
                <a:latin typeface="Gill Sans MT" pitchFamily="34" charset="0"/>
              </a:rPr>
              <a:t>Air Force </a:t>
            </a:r>
            <a:r>
              <a:rPr lang="en-US" sz="2000" spc="-100" dirty="0" err="1" smtClean="0">
                <a:solidFill>
                  <a:schemeClr val="accent1">
                    <a:lumMod val="60000"/>
                    <a:lumOff val="40000"/>
                  </a:schemeClr>
                </a:solidFill>
                <a:latin typeface="Gill Sans MT" pitchFamily="34" charset="0"/>
              </a:rPr>
              <a:t>Photostream</a:t>
            </a:r>
            <a:endParaRPr lang="en-US" sz="2000" spc="-100" dirty="0" smtClean="0">
              <a:solidFill>
                <a:schemeClr val="accent1">
                  <a:lumMod val="60000"/>
                  <a:lumOff val="40000"/>
                </a:schemeClr>
              </a:solidFill>
              <a:latin typeface="Gill Sans MT" pitchFamily="34" charset="0"/>
            </a:endParaRPr>
          </a:p>
        </p:txBody>
      </p:sp>
      <p:sp>
        <p:nvSpPr>
          <p:cNvPr id="31" name="TextBox 30"/>
          <p:cNvSpPr txBox="1"/>
          <p:nvPr/>
        </p:nvSpPr>
        <p:spPr>
          <a:xfrm>
            <a:off x="696951" y="3878763"/>
            <a:ext cx="2117834" cy="769441"/>
          </a:xfrm>
          <a:prstGeom prst="rect">
            <a:avLst/>
          </a:prstGeom>
          <a:noFill/>
        </p:spPr>
        <p:txBody>
          <a:bodyPr wrap="square" lIns="0" tIns="0" rIns="0" bIns="0" rtlCol="0">
            <a:spAutoFit/>
          </a:bodyPr>
          <a:lstStyle/>
          <a:p>
            <a:pPr algn="r"/>
            <a:r>
              <a:rPr lang="en-US" sz="2400" b="1" spc="50" dirty="0" smtClean="0">
                <a:latin typeface="Gill Sans MT" pitchFamily="34" charset="0"/>
              </a:rPr>
              <a:t>You Tube</a:t>
            </a:r>
          </a:p>
          <a:p>
            <a:endParaRPr lang="en-US" sz="600" spc="50" dirty="0" smtClean="0">
              <a:latin typeface="Gill Sans MT" pitchFamily="34" charset="0"/>
            </a:endParaRPr>
          </a:p>
          <a:p>
            <a:pPr algn="r"/>
            <a:r>
              <a:rPr lang="en-US" sz="2000" dirty="0" smtClean="0">
                <a:solidFill>
                  <a:schemeClr val="accent1">
                    <a:lumMod val="60000"/>
                    <a:lumOff val="40000"/>
                  </a:schemeClr>
                </a:solidFill>
                <a:latin typeface="Gill Sans MT" pitchFamily="34" charset="0"/>
              </a:rPr>
              <a:t>AF Blue Tube</a:t>
            </a:r>
          </a:p>
        </p:txBody>
      </p:sp>
      <p:sp>
        <p:nvSpPr>
          <p:cNvPr id="20" name="TextBox 19"/>
          <p:cNvSpPr txBox="1"/>
          <p:nvPr/>
        </p:nvSpPr>
        <p:spPr>
          <a:xfrm>
            <a:off x="685800" y="5083097"/>
            <a:ext cx="7848600" cy="1815882"/>
          </a:xfrm>
          <a:prstGeom prst="rect">
            <a:avLst/>
          </a:prstGeom>
          <a:solidFill>
            <a:schemeClr val="accent1">
              <a:lumMod val="75000"/>
            </a:schemeClr>
          </a:solidFill>
          <a:ln w="25400">
            <a:noFill/>
          </a:ln>
        </p:spPr>
        <p:txBody>
          <a:bodyPr wrap="square" rtlCol="0">
            <a:spAutoFit/>
          </a:bodyPr>
          <a:lstStyle/>
          <a:p>
            <a:endParaRPr lang="en-US" sz="2000" spc="20" dirty="0" smtClean="0">
              <a:solidFill>
                <a:schemeClr val="bg1"/>
              </a:solidFill>
              <a:latin typeface="Gill Sans MT" pitchFamily="34" charset="0"/>
            </a:endParaRPr>
          </a:p>
          <a:p>
            <a:endParaRPr lang="en-US" sz="2000" spc="20" dirty="0" smtClean="0">
              <a:solidFill>
                <a:schemeClr val="bg1"/>
              </a:solidFill>
              <a:latin typeface="Gill Sans MT" pitchFamily="34" charset="0"/>
            </a:endParaRPr>
          </a:p>
          <a:p>
            <a:r>
              <a:rPr lang="en-US" sz="2400" spc="20" dirty="0" smtClean="0">
                <a:solidFill>
                  <a:schemeClr val="bg1"/>
                </a:solidFill>
                <a:latin typeface="Gill Sans MT" pitchFamily="34" charset="0"/>
              </a:rPr>
              <a:t>Any journalist who is ignoring new media…isn’t going to be employed – it will be our lifeline.    </a:t>
            </a:r>
            <a:r>
              <a:rPr lang="en-US" sz="2400" dirty="0" smtClean="0">
                <a:solidFill>
                  <a:schemeClr val="accent1">
                    <a:lumMod val="40000"/>
                    <a:lumOff val="60000"/>
                  </a:schemeClr>
                </a:solidFill>
                <a:latin typeface="Gill Sans MT" pitchFamily="34" charset="0"/>
              </a:rPr>
              <a:t>– </a:t>
            </a:r>
            <a:r>
              <a:rPr lang="en-US" sz="2400" dirty="0" smtClean="0">
                <a:solidFill>
                  <a:schemeClr val="accent1">
                    <a:lumMod val="60000"/>
                    <a:lumOff val="40000"/>
                  </a:schemeClr>
                </a:solidFill>
                <a:latin typeface="Gill Sans MT" pitchFamily="34" charset="0"/>
              </a:rPr>
              <a:t>Dan Ephron, Newsweek</a:t>
            </a:r>
          </a:p>
          <a:p>
            <a:pPr algn="r">
              <a:buFontTx/>
              <a:buChar char="-"/>
            </a:pPr>
            <a:endParaRPr lang="en-US" sz="2400" b="1" dirty="0">
              <a:solidFill>
                <a:srgbClr val="FF0000"/>
              </a:solidFill>
              <a:latin typeface="Rockwell" pitchFamily="18"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4196" y="1447800"/>
            <a:ext cx="8439804" cy="430887"/>
          </a:xfrm>
          <a:prstGeom prst="rect">
            <a:avLst/>
          </a:prstGeom>
          <a:noFill/>
        </p:spPr>
        <p:txBody>
          <a:bodyPr wrap="square" lIns="0" tIns="0" rIns="0" bIns="0" rtlCol="0">
            <a:spAutoFit/>
          </a:bodyPr>
          <a:lstStyle/>
          <a:p>
            <a:r>
              <a:rPr lang="en-US" sz="2800" dirty="0" smtClean="0">
                <a:latin typeface="Gill Sans MT" pitchFamily="34" charset="0"/>
              </a:rPr>
              <a:t>Digital Media: Where to find the Air Force</a:t>
            </a:r>
            <a:endParaRPr lang="en-US" sz="280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2064837"/>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19400" y="1845531"/>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562600" y="1845531"/>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01566" y="2365923"/>
            <a:ext cx="2117834" cy="769441"/>
          </a:xfrm>
          <a:prstGeom prst="rect">
            <a:avLst/>
          </a:prstGeom>
          <a:noFill/>
        </p:spPr>
        <p:txBody>
          <a:bodyPr wrap="square" lIns="0" tIns="0" rIns="0" bIns="0" rtlCol="0">
            <a:spAutoFit/>
          </a:bodyPr>
          <a:lstStyle/>
          <a:p>
            <a:pPr algn="r"/>
            <a:r>
              <a:rPr lang="en-US" sz="2400" b="1" spc="50" dirty="0" smtClean="0">
                <a:latin typeface="Gill Sans MT" pitchFamily="34" charset="0"/>
              </a:rPr>
              <a:t>Facebook</a:t>
            </a:r>
          </a:p>
          <a:p>
            <a:endParaRPr lang="en-US" sz="600" spc="50" dirty="0" smtClean="0">
              <a:latin typeface="Gill Sans MT" pitchFamily="34" charset="0"/>
            </a:endParaRPr>
          </a:p>
          <a:p>
            <a:pPr algn="r"/>
            <a:r>
              <a:rPr lang="en-US" sz="2000" spc="-100" dirty="0" smtClean="0">
                <a:solidFill>
                  <a:schemeClr val="accent1">
                    <a:lumMod val="60000"/>
                    <a:lumOff val="40000"/>
                  </a:schemeClr>
                </a:solidFill>
                <a:latin typeface="Gill Sans MT" pitchFamily="34" charset="0"/>
              </a:rPr>
              <a:t>United States Air Force</a:t>
            </a:r>
          </a:p>
        </p:txBody>
      </p:sp>
      <p:sp>
        <p:nvSpPr>
          <p:cNvPr id="15" name="TextBox 14"/>
          <p:cNvSpPr txBox="1"/>
          <p:nvPr/>
        </p:nvSpPr>
        <p:spPr>
          <a:xfrm>
            <a:off x="6111766" y="2365923"/>
            <a:ext cx="2422634" cy="1000274"/>
          </a:xfrm>
          <a:prstGeom prst="rect">
            <a:avLst/>
          </a:prstGeom>
          <a:noFill/>
        </p:spPr>
        <p:txBody>
          <a:bodyPr wrap="square" lIns="0" tIns="0" rIns="0" bIns="0" rtlCol="0">
            <a:spAutoFit/>
          </a:bodyPr>
          <a:lstStyle/>
          <a:p>
            <a:pPr algn="r"/>
            <a:r>
              <a:rPr lang="en-US" sz="2400" b="1" spc="50" dirty="0" smtClean="0">
                <a:latin typeface="Gill Sans MT" pitchFamily="34" charset="0"/>
              </a:rPr>
              <a:t>              Blogger</a:t>
            </a:r>
          </a:p>
          <a:p>
            <a:endParaRPr lang="en-US" sz="600" spc="50" dirty="0" smtClean="0">
              <a:latin typeface="Gill Sans MT" pitchFamily="34" charset="0"/>
            </a:endParaRPr>
          </a:p>
          <a:p>
            <a:pPr algn="r"/>
            <a:r>
              <a:rPr lang="en-US" sz="2000" spc="50" dirty="0" smtClean="0">
                <a:solidFill>
                  <a:schemeClr val="accent1">
                    <a:lumMod val="60000"/>
                    <a:lumOff val="40000"/>
                  </a:schemeClr>
                </a:solidFill>
                <a:latin typeface="Gill Sans MT" pitchFamily="34" charset="0"/>
              </a:rPr>
              <a:t>U.S. Air Force Live</a:t>
            </a:r>
          </a:p>
          <a:p>
            <a:pPr algn="r"/>
            <a:r>
              <a:rPr lang="en-US" sz="1500" spc="80" dirty="0" smtClean="0">
                <a:solidFill>
                  <a:schemeClr val="accent1">
                    <a:lumMod val="60000"/>
                    <a:lumOff val="40000"/>
                  </a:schemeClr>
                </a:solidFill>
                <a:latin typeface="Gill Sans MT" pitchFamily="34" charset="0"/>
              </a:rPr>
              <a:t>airforcelive.dodlive.mil</a:t>
            </a:r>
          </a:p>
        </p:txBody>
      </p:sp>
      <p:pic>
        <p:nvPicPr>
          <p:cNvPr id="1026" name="Picture 2" descr="http://t1.gstatic.com/images?q=tbn:b_65DXkKSdvnIM:http://www.stolaf.edu/services/hr/facebook_logo.png">
            <a:hlinkClick r:id="rId3"/>
          </p:cNvPr>
          <p:cNvPicPr>
            <a:picLocks noChangeAspect="1" noChangeArrowheads="1"/>
          </p:cNvPicPr>
          <p:nvPr/>
        </p:nvPicPr>
        <p:blipFill>
          <a:blip r:embed="rId4" cstate="print"/>
          <a:srcRect/>
          <a:stretch>
            <a:fillRect/>
          </a:stretch>
        </p:blipFill>
        <p:spPr bwMode="auto">
          <a:xfrm>
            <a:off x="685800" y="2284143"/>
            <a:ext cx="475488" cy="475488"/>
          </a:xfrm>
          <a:prstGeom prst="rect">
            <a:avLst/>
          </a:prstGeom>
          <a:noFill/>
        </p:spPr>
      </p:pic>
      <p:pic>
        <p:nvPicPr>
          <p:cNvPr id="1028" name="Picture 4" descr="http://t3.gstatic.com/images?q=tbn:GBZb4z6gtWHJNM:http://www.grindefx.com/wp-content/uploads/2009/06/twitter_logo.bmp">
            <a:hlinkClick r:id="rId5"/>
          </p:cNvPr>
          <p:cNvPicPr>
            <a:picLocks noChangeAspect="1" noChangeArrowheads="1"/>
          </p:cNvPicPr>
          <p:nvPr/>
        </p:nvPicPr>
        <p:blipFill>
          <a:blip r:embed="rId6" cstate="print"/>
          <a:srcRect/>
          <a:stretch>
            <a:fillRect/>
          </a:stretch>
        </p:blipFill>
        <p:spPr bwMode="auto">
          <a:xfrm>
            <a:off x="3352800" y="2263698"/>
            <a:ext cx="548640" cy="536356"/>
          </a:xfrm>
          <a:prstGeom prst="rect">
            <a:avLst/>
          </a:prstGeom>
          <a:noFill/>
        </p:spPr>
      </p:pic>
      <p:pic>
        <p:nvPicPr>
          <p:cNvPr id="1030" name="Picture 6" descr="http://t0.gstatic.com/images?q=tbn:CShIFzwepX3ZXM:http://www.oceancityartscenter.org/blogger_logo.png">
            <a:hlinkClick r:id="rId7"/>
          </p:cNvPr>
          <p:cNvPicPr>
            <a:picLocks noChangeAspect="1" noChangeArrowheads="1"/>
          </p:cNvPicPr>
          <p:nvPr/>
        </p:nvPicPr>
        <p:blipFill>
          <a:blip r:embed="rId8" cstate="print"/>
          <a:srcRect/>
          <a:stretch>
            <a:fillRect/>
          </a:stretch>
        </p:blipFill>
        <p:spPr bwMode="auto">
          <a:xfrm>
            <a:off x="6096000" y="2300875"/>
            <a:ext cx="475488" cy="471591"/>
          </a:xfrm>
          <a:prstGeom prst="rect">
            <a:avLst/>
          </a:prstGeom>
          <a:noFill/>
        </p:spPr>
      </p:pic>
      <p:sp>
        <p:nvSpPr>
          <p:cNvPr id="24" name="TextBox 23"/>
          <p:cNvSpPr txBox="1"/>
          <p:nvPr/>
        </p:nvSpPr>
        <p:spPr>
          <a:xfrm>
            <a:off x="685800" y="4984587"/>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pic>
        <p:nvPicPr>
          <p:cNvPr id="50178" name="Picture 2" descr="http://gheymann.files.wordpress.com/2011/05/youtube-logo2.png"/>
          <p:cNvPicPr>
            <a:picLocks noChangeAspect="1" noChangeArrowheads="1"/>
          </p:cNvPicPr>
          <p:nvPr/>
        </p:nvPicPr>
        <p:blipFill>
          <a:blip r:embed="rId9" cstate="print"/>
          <a:srcRect/>
          <a:stretch>
            <a:fillRect/>
          </a:stretch>
        </p:blipFill>
        <p:spPr bwMode="auto">
          <a:xfrm>
            <a:off x="643053" y="3769110"/>
            <a:ext cx="548640" cy="548640"/>
          </a:xfrm>
          <a:prstGeom prst="rect">
            <a:avLst/>
          </a:prstGeom>
          <a:noFill/>
        </p:spPr>
      </p:pic>
      <p:pic>
        <p:nvPicPr>
          <p:cNvPr id="23" name="Picture 22" descr="FlickrLogo[1].jpg"/>
          <p:cNvPicPr>
            <a:picLocks noChangeAspect="1"/>
          </p:cNvPicPr>
          <p:nvPr/>
        </p:nvPicPr>
        <p:blipFill>
          <a:blip r:embed="rId10" cstate="print"/>
          <a:stretch>
            <a:fillRect/>
          </a:stretch>
        </p:blipFill>
        <p:spPr>
          <a:xfrm>
            <a:off x="3365808" y="3813714"/>
            <a:ext cx="457200" cy="457200"/>
          </a:xfrm>
          <a:prstGeom prst="rect">
            <a:avLst/>
          </a:prstGeom>
        </p:spPr>
      </p:pic>
      <p:pic>
        <p:nvPicPr>
          <p:cNvPr id="25" name="Picture 24" descr="rss_logo[1].jpg"/>
          <p:cNvPicPr>
            <a:picLocks noChangeAspect="1"/>
          </p:cNvPicPr>
          <p:nvPr/>
        </p:nvPicPr>
        <p:blipFill>
          <a:blip r:embed="rId11" cstate="print"/>
          <a:stretch>
            <a:fillRect/>
          </a:stretch>
        </p:blipFill>
        <p:spPr>
          <a:xfrm>
            <a:off x="6084849" y="4410307"/>
            <a:ext cx="502920" cy="500419"/>
          </a:xfrm>
          <a:prstGeom prst="rect">
            <a:avLst/>
          </a:prstGeom>
        </p:spPr>
      </p:pic>
      <p:pic>
        <p:nvPicPr>
          <p:cNvPr id="50184" name="Picture 8" descr="http://dev.opera.com/articles/view/icon-creator-tutorial/icon_grf.png"/>
          <p:cNvPicPr>
            <a:picLocks noChangeAspect="1" noChangeArrowheads="1"/>
          </p:cNvPicPr>
          <p:nvPr/>
        </p:nvPicPr>
        <p:blipFill>
          <a:blip r:embed="rId12" cstate="print"/>
          <a:srcRect/>
          <a:stretch>
            <a:fillRect/>
          </a:stretch>
        </p:blipFill>
        <p:spPr bwMode="auto">
          <a:xfrm>
            <a:off x="6107151" y="3813714"/>
            <a:ext cx="457200" cy="457200"/>
          </a:xfrm>
          <a:prstGeom prst="rect">
            <a:avLst/>
          </a:prstGeom>
          <a:noFill/>
        </p:spPr>
      </p:pic>
      <p:sp>
        <p:nvSpPr>
          <p:cNvPr id="35" name="TextBox 34"/>
          <p:cNvSpPr txBox="1"/>
          <p:nvPr/>
        </p:nvSpPr>
        <p:spPr>
          <a:xfrm>
            <a:off x="6408228" y="3865755"/>
            <a:ext cx="2117834" cy="1261884"/>
          </a:xfrm>
          <a:prstGeom prst="rect">
            <a:avLst/>
          </a:prstGeom>
          <a:noFill/>
        </p:spPr>
        <p:txBody>
          <a:bodyPr wrap="square" lIns="0" tIns="0" rIns="0" bIns="0" rtlCol="0">
            <a:spAutoFit/>
          </a:bodyPr>
          <a:lstStyle/>
          <a:p>
            <a:pPr algn="r"/>
            <a:r>
              <a:rPr lang="en-US" sz="2400" b="1" spc="50" dirty="0" smtClean="0">
                <a:latin typeface="Gill Sans MT" pitchFamily="34" charset="0"/>
              </a:rPr>
              <a:t>Widgets</a:t>
            </a:r>
          </a:p>
          <a:p>
            <a:pPr algn="r"/>
            <a:endParaRPr lang="en-US" b="1" spc="50" dirty="0" smtClean="0">
              <a:latin typeface="Gill Sans MT" pitchFamily="34" charset="0"/>
            </a:endParaRPr>
          </a:p>
          <a:p>
            <a:pPr algn="r"/>
            <a:r>
              <a:rPr lang="en-US" sz="2400" b="1" spc="50" dirty="0" smtClean="0">
                <a:latin typeface="Gill Sans MT" pitchFamily="34" charset="0"/>
              </a:rPr>
              <a:t>RSS Feeds</a:t>
            </a:r>
          </a:p>
          <a:p>
            <a:endParaRPr lang="en-US" sz="1600" spc="50" dirty="0" smtClean="0">
              <a:latin typeface="Gill Sans MT" pitchFamily="34" charset="0"/>
            </a:endParaRPr>
          </a:p>
        </p:txBody>
      </p:sp>
      <p:sp>
        <p:nvSpPr>
          <p:cNvPr id="42" name="Rectangle 41"/>
          <p:cNvSpPr/>
          <p:nvPr/>
        </p:nvSpPr>
        <p:spPr>
          <a:xfrm>
            <a:off x="687657" y="3525645"/>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821257" y="3395547"/>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562600" y="3386253"/>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blinds(horizontal)">
                                      <p:cBhvr>
                                        <p:cTn id="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685800" y="4800600"/>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1566" y="2004856"/>
            <a:ext cx="2514600" cy="2154436"/>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CASE STUDY:</a:t>
            </a:r>
          </a:p>
          <a:p>
            <a:r>
              <a:rPr lang="en-US" sz="2800" spc="10" dirty="0" smtClean="0">
                <a:latin typeface="Gill Sans MT" pitchFamily="34" charset="0"/>
              </a:rPr>
              <a:t>Traditional </a:t>
            </a:r>
          </a:p>
          <a:p>
            <a:r>
              <a:rPr lang="en-US" sz="2800" spc="10" dirty="0" smtClean="0">
                <a:latin typeface="Gill Sans MT" pitchFamily="34" charset="0"/>
              </a:rPr>
              <a:t>and </a:t>
            </a:r>
          </a:p>
          <a:p>
            <a:r>
              <a:rPr lang="en-US" sz="2800" spc="10" dirty="0" smtClean="0">
                <a:latin typeface="Gill Sans MT" pitchFamily="34" charset="0"/>
              </a:rPr>
              <a:t>Digital Media </a:t>
            </a:r>
          </a:p>
          <a:p>
            <a:r>
              <a:rPr lang="en-US" sz="2800" spc="10" dirty="0" smtClean="0">
                <a:latin typeface="Gill Sans MT" pitchFamily="34" charset="0"/>
              </a:rPr>
              <a:t>used together</a:t>
            </a:r>
            <a:endParaRPr lang="en-US" sz="2800" spc="1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715000" y="4724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01566" y="4950370"/>
            <a:ext cx="2346434" cy="1477328"/>
          </a:xfrm>
          <a:prstGeom prst="rect">
            <a:avLst/>
          </a:prstGeom>
          <a:noFill/>
        </p:spPr>
        <p:txBody>
          <a:bodyPr wrap="square" lIns="0" tIns="0" rIns="0" bIns="0" rtlCol="0">
            <a:spAutoFit/>
          </a:bodyPr>
          <a:lstStyle/>
          <a:p>
            <a:r>
              <a:rPr lang="en-US" sz="2400" b="1" dirty="0" smtClean="0">
                <a:solidFill>
                  <a:schemeClr val="accent1">
                    <a:lumMod val="75000"/>
                  </a:schemeClr>
                </a:solidFill>
                <a:latin typeface="Gill Sans MT" pitchFamily="34" charset="0"/>
              </a:rPr>
              <a:t>C-130 crew delivers aid to Burma following cyclone</a:t>
            </a:r>
          </a:p>
        </p:txBody>
      </p:sp>
      <p:sp>
        <p:nvSpPr>
          <p:cNvPr id="14" name="TextBox 13"/>
          <p:cNvSpPr txBox="1"/>
          <p:nvPr/>
        </p:nvSpPr>
        <p:spPr>
          <a:xfrm>
            <a:off x="6258906" y="4950370"/>
            <a:ext cx="2580294" cy="1292662"/>
          </a:xfrm>
          <a:prstGeom prst="rect">
            <a:avLst/>
          </a:prstGeom>
          <a:noFill/>
        </p:spPr>
        <p:txBody>
          <a:bodyPr wrap="square" lIns="0" tIns="0" rIns="0" bIns="0" rtlCol="0">
            <a:spAutoFit/>
          </a:bodyPr>
          <a:lstStyle/>
          <a:p>
            <a:r>
              <a:rPr lang="en-US" sz="2200" b="1" dirty="0" smtClean="0">
                <a:solidFill>
                  <a:schemeClr val="tx2">
                    <a:lumMod val="50000"/>
                  </a:schemeClr>
                </a:solidFill>
                <a:latin typeface="Gill Sans MT" pitchFamily="34" charset="0"/>
              </a:rPr>
              <a:t>Blogger’s Roundtable</a:t>
            </a:r>
          </a:p>
          <a:p>
            <a:r>
              <a:rPr lang="en-US" sz="2000" dirty="0" smtClean="0">
                <a:solidFill>
                  <a:schemeClr val="tx2">
                    <a:lumMod val="50000"/>
                  </a:schemeClr>
                </a:solidFill>
                <a:latin typeface="Gill Sans MT" pitchFamily="34" charset="0"/>
              </a:rPr>
              <a:t>14 bloggers reported the story in real-time</a:t>
            </a:r>
          </a:p>
        </p:txBody>
      </p:sp>
      <p:sp>
        <p:nvSpPr>
          <p:cNvPr id="15" name="TextBox 14"/>
          <p:cNvSpPr txBox="1"/>
          <p:nvPr/>
        </p:nvSpPr>
        <p:spPr>
          <a:xfrm>
            <a:off x="3368566" y="4950370"/>
            <a:ext cx="2498834" cy="1261884"/>
          </a:xfrm>
          <a:prstGeom prst="rect">
            <a:avLst/>
          </a:prstGeom>
          <a:noFill/>
        </p:spPr>
        <p:txBody>
          <a:bodyPr wrap="square" lIns="0" tIns="0" rIns="0" bIns="0" rtlCol="0">
            <a:spAutoFit/>
          </a:bodyPr>
          <a:lstStyle/>
          <a:p>
            <a:r>
              <a:rPr lang="en-US" sz="2200" b="1" spc="50" dirty="0" smtClean="0">
                <a:solidFill>
                  <a:schemeClr val="tx2">
                    <a:lumMod val="50000"/>
                  </a:schemeClr>
                </a:solidFill>
                <a:latin typeface="Gill Sans MT" pitchFamily="34" charset="0"/>
              </a:rPr>
              <a:t>ABC Radio Tour</a:t>
            </a:r>
          </a:p>
          <a:p>
            <a:r>
              <a:rPr lang="en-US" sz="2000" dirty="0" smtClean="0">
                <a:solidFill>
                  <a:schemeClr val="tx2">
                    <a:lumMod val="50000"/>
                  </a:schemeClr>
                </a:solidFill>
                <a:latin typeface="Gill Sans MT" pitchFamily="34" charset="0"/>
              </a:rPr>
              <a:t>Reporter on flight </a:t>
            </a:r>
          </a:p>
          <a:p>
            <a:r>
              <a:rPr lang="en-US" sz="2000" dirty="0" smtClean="0">
                <a:solidFill>
                  <a:schemeClr val="tx2">
                    <a:lumMod val="50000"/>
                  </a:schemeClr>
                </a:solidFill>
                <a:latin typeface="Gill Sans MT" pitchFamily="34" charset="0"/>
              </a:rPr>
              <a:t>broadcast during rush hour in 10 U.S. cities</a:t>
            </a:r>
          </a:p>
        </p:txBody>
      </p:sp>
      <p:pic>
        <p:nvPicPr>
          <p:cNvPr id="2052" name="Picture 4" descr="http://www.af.mil/shared/media/photodb/web/080512-M-0000R-002.jpg"/>
          <p:cNvPicPr>
            <a:picLocks noChangeAspect="1" noChangeArrowheads="1"/>
          </p:cNvPicPr>
          <p:nvPr/>
        </p:nvPicPr>
        <p:blipFill>
          <a:blip r:embed="rId3" cstate="print"/>
          <a:srcRect/>
          <a:stretch>
            <a:fillRect/>
          </a:stretch>
        </p:blipFill>
        <p:spPr bwMode="auto">
          <a:xfrm>
            <a:off x="4437997" y="1629102"/>
            <a:ext cx="3983355" cy="2659475"/>
          </a:xfrm>
          <a:prstGeom prst="rect">
            <a:avLst/>
          </a:prstGeom>
          <a:noFill/>
          <a:ln w="3175">
            <a:solidFill>
              <a:schemeClr val="tx1"/>
            </a:solidFill>
          </a:ln>
          <a:effectLst>
            <a:outerShdw blurRad="50800" dist="38100" dir="2700000" algn="tl" rotWithShape="0">
              <a:prstClr val="black">
                <a:alpha val="40000"/>
              </a:prstClr>
            </a:outerShdw>
          </a:effectLst>
        </p:spPr>
      </p:pic>
      <p:sp>
        <p:nvSpPr>
          <p:cNvPr id="30" name="Rectangle 29"/>
          <p:cNvSpPr/>
          <p:nvPr/>
        </p:nvSpPr>
        <p:spPr>
          <a:xfrm>
            <a:off x="2819400" y="4648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6" name="Picture 8" descr="http://www.af.mil/shared/media/photodb/photos/080512-M-2764H-426.jpg"/>
          <p:cNvPicPr>
            <a:picLocks noChangeAspect="1" noChangeArrowheads="1"/>
          </p:cNvPicPr>
          <p:nvPr/>
        </p:nvPicPr>
        <p:blipFill>
          <a:blip r:embed="rId4" cstate="print"/>
          <a:srcRect/>
          <a:stretch>
            <a:fillRect/>
          </a:stretch>
        </p:blipFill>
        <p:spPr bwMode="auto">
          <a:xfrm>
            <a:off x="3381703" y="3016469"/>
            <a:ext cx="2305083" cy="1536987"/>
          </a:xfrm>
          <a:prstGeom prst="rect">
            <a:avLst/>
          </a:prstGeom>
          <a:noFill/>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685800" y="5117448"/>
            <a:ext cx="7848600" cy="1723549"/>
          </a:xfrm>
          <a:prstGeom prst="rect">
            <a:avLst/>
          </a:prstGeom>
          <a:solidFill>
            <a:schemeClr val="accent1">
              <a:lumMod val="75000"/>
            </a:schemeClr>
          </a:solidFill>
          <a:ln w="25400">
            <a:noFill/>
          </a:ln>
        </p:spPr>
        <p:txBody>
          <a:bodyPr wrap="square" rtlCol="0">
            <a:spAutoFit/>
          </a:bodyPr>
          <a:lstStyle/>
          <a:p>
            <a:endParaRPr lang="en-US" sz="1400" spc="20" dirty="0" smtClean="0">
              <a:solidFill>
                <a:schemeClr val="bg1"/>
              </a:solidFill>
              <a:latin typeface="Gill Sans MT" pitchFamily="34" charset="0"/>
            </a:endParaRPr>
          </a:p>
          <a:p>
            <a:pPr marL="685800"/>
            <a:r>
              <a:rPr lang="en-US" sz="2400" b="1" dirty="0" err="1" smtClean="0">
                <a:solidFill>
                  <a:schemeClr val="bg1"/>
                </a:solidFill>
                <a:latin typeface="Gill Sans MT" pitchFamily="34" charset="0"/>
              </a:rPr>
              <a:t>News∙wor∙thy</a:t>
            </a:r>
            <a:r>
              <a:rPr lang="en-US" sz="2400" b="1" dirty="0" smtClean="0">
                <a:solidFill>
                  <a:schemeClr val="bg1"/>
                </a:solidFill>
                <a:latin typeface="Gill Sans MT" pitchFamily="34" charset="0"/>
              </a:rPr>
              <a:t> </a:t>
            </a:r>
            <a:r>
              <a:rPr lang="en-US" sz="2400" i="1" dirty="0" err="1" smtClean="0">
                <a:solidFill>
                  <a:schemeClr val="bg1"/>
                </a:solidFill>
                <a:latin typeface="Gill Sans MT" pitchFamily="34" charset="0"/>
              </a:rPr>
              <a:t>adj</a:t>
            </a:r>
            <a:r>
              <a:rPr lang="en-US" sz="2400" dirty="0" smtClean="0">
                <a:solidFill>
                  <a:schemeClr val="bg1"/>
                </a:solidFill>
                <a:latin typeface="Gill Sans MT" pitchFamily="34" charset="0"/>
              </a:rPr>
              <a:t> \’</a:t>
            </a:r>
            <a:r>
              <a:rPr lang="en-US" sz="2400" dirty="0" err="1" smtClean="0">
                <a:solidFill>
                  <a:schemeClr val="bg1"/>
                </a:solidFill>
                <a:latin typeface="Gill Sans MT" pitchFamily="34" charset="0"/>
              </a:rPr>
              <a:t>n</a:t>
            </a:r>
            <a:r>
              <a:rPr lang="en-US" sz="2400" dirty="0" err="1" smtClean="0">
                <a:solidFill>
                  <a:schemeClr val="bg1"/>
                </a:solidFill>
                <a:latin typeface="Gill Sans MT" pitchFamily="34" charset="0"/>
                <a:cs typeface="Arial"/>
              </a:rPr>
              <a:t>ü</a:t>
            </a:r>
            <a:r>
              <a:rPr lang="en-US" sz="2400" dirty="0" err="1" smtClean="0">
                <a:solidFill>
                  <a:schemeClr val="bg1"/>
                </a:solidFill>
                <a:latin typeface="Gill Sans MT" pitchFamily="34" charset="0"/>
              </a:rPr>
              <a:t>z</a:t>
            </a:r>
            <a:r>
              <a:rPr lang="en-US" sz="2400" dirty="0" smtClean="0">
                <a:solidFill>
                  <a:schemeClr val="bg1"/>
                </a:solidFill>
                <a:latin typeface="Gill Sans MT" pitchFamily="34" charset="0"/>
              </a:rPr>
              <a:t>-w</a:t>
            </a:r>
            <a:r>
              <a:rPr lang="az-Cyrl-AZ" sz="2000" dirty="0" smtClean="0">
                <a:solidFill>
                  <a:schemeClr val="bg1"/>
                </a:solidFill>
                <a:latin typeface="Arial"/>
                <a:cs typeface="Arial"/>
              </a:rPr>
              <a:t>ә</a:t>
            </a:r>
            <a:r>
              <a:rPr lang="en-US" sz="2400" dirty="0" smtClean="0">
                <a:solidFill>
                  <a:schemeClr val="bg1"/>
                </a:solidFill>
                <a:latin typeface="Gill Sans MT" pitchFamily="34" charset="0"/>
                <a:cs typeface="Arial"/>
              </a:rPr>
              <a:t>r-</a:t>
            </a:r>
            <a:r>
              <a:rPr lang="en-US" sz="2400" dirty="0" err="1" smtClean="0">
                <a:solidFill>
                  <a:schemeClr val="bg1"/>
                </a:solidFill>
                <a:latin typeface="Gill Sans MT" pitchFamily="34" charset="0"/>
                <a:cs typeface="Arial"/>
              </a:rPr>
              <a:t>th</a:t>
            </a:r>
            <a:r>
              <a:rPr lang="en-US" sz="2000" dirty="0" err="1" smtClean="0">
                <a:solidFill>
                  <a:schemeClr val="bg1"/>
                </a:solidFill>
                <a:latin typeface="Gill Sans MT" pitchFamily="34" charset="0"/>
                <a:cs typeface="Arial"/>
              </a:rPr>
              <a:t>ē</a:t>
            </a:r>
            <a:r>
              <a:rPr lang="en-US" sz="2400" dirty="0" smtClean="0">
                <a:solidFill>
                  <a:schemeClr val="bg1"/>
                </a:solidFill>
                <a:latin typeface="Gill Sans MT" pitchFamily="34" charset="0"/>
                <a:cs typeface="Arial"/>
              </a:rPr>
              <a:t>\ </a:t>
            </a:r>
          </a:p>
          <a:p>
            <a:r>
              <a:rPr lang="en-US" sz="2400" spc="-10" dirty="0" smtClean="0">
                <a:solidFill>
                  <a:schemeClr val="bg1"/>
                </a:solidFill>
                <a:latin typeface="Gill Sans MT" pitchFamily="34" charset="0"/>
                <a:cs typeface="Arial"/>
              </a:rPr>
              <a:t>: interesting enough to the general public to warrant reporting</a:t>
            </a:r>
          </a:p>
          <a:p>
            <a:pPr algn="r"/>
            <a:r>
              <a:rPr lang="en-US" sz="2400" dirty="0" smtClean="0">
                <a:solidFill>
                  <a:schemeClr val="accent1">
                    <a:lumMod val="40000"/>
                    <a:lumOff val="60000"/>
                  </a:schemeClr>
                </a:solidFill>
                <a:latin typeface="Gill Sans MT" pitchFamily="34" charset="0"/>
              </a:rPr>
              <a:t>– Merriam-Webster</a:t>
            </a:r>
          </a:p>
          <a:p>
            <a:pPr algn="r">
              <a:buFontTx/>
              <a:buChar char="-"/>
            </a:pPr>
            <a:endParaRPr lang="en-US" sz="2000" b="1" dirty="0">
              <a:solidFill>
                <a:srgbClr val="FF0000"/>
              </a:solidFill>
              <a:latin typeface="Rockwell" pitchFamily="18"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5626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4981088"/>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704196" y="1356938"/>
            <a:ext cx="8439804" cy="430887"/>
          </a:xfrm>
          <a:prstGeom prst="rect">
            <a:avLst/>
          </a:prstGeom>
          <a:noFill/>
        </p:spPr>
        <p:txBody>
          <a:bodyPr wrap="square" lIns="0" tIns="0" rIns="0" bIns="0" rtlCol="0">
            <a:spAutoFit/>
          </a:bodyPr>
          <a:lstStyle/>
          <a:p>
            <a:r>
              <a:rPr lang="en-US" sz="2800" spc="20" dirty="0" smtClean="0">
                <a:latin typeface="Gill Sans MT" pitchFamily="34" charset="0"/>
              </a:rPr>
              <a:t>How reporters think:</a:t>
            </a:r>
            <a:endParaRPr lang="en-US" sz="2800" dirty="0" smtClean="0">
              <a:latin typeface="Gill Sans MT" pitchFamily="34" charset="0"/>
            </a:endParaRPr>
          </a:p>
        </p:txBody>
      </p:sp>
      <p:sp>
        <p:nvSpPr>
          <p:cNvPr id="24" name="TextBox 23"/>
          <p:cNvSpPr txBox="1"/>
          <p:nvPr/>
        </p:nvSpPr>
        <p:spPr>
          <a:xfrm>
            <a:off x="685800" y="2454451"/>
            <a:ext cx="7696200" cy="2215991"/>
          </a:xfrm>
          <a:prstGeom prst="rect">
            <a:avLst/>
          </a:prstGeom>
          <a:noFill/>
        </p:spPr>
        <p:txBody>
          <a:bodyPr wrap="square" lIns="0" tIns="0" rIns="0" bIns="0" numCol="2" rtlCol="0">
            <a:spAutoFit/>
          </a:bodyPr>
          <a:lstStyle/>
          <a:p>
            <a:pPr marL="223838" indent="-223838">
              <a:buFont typeface="Arial" pitchFamily="34" charset="0"/>
              <a:buChar char="•"/>
            </a:pPr>
            <a:r>
              <a:rPr lang="en-US" sz="2400" dirty="0" smtClean="0">
                <a:latin typeface="Gill Sans MT" pitchFamily="34" charset="0"/>
              </a:rPr>
              <a:t>Timeliness</a:t>
            </a:r>
          </a:p>
          <a:p>
            <a:pPr marL="223838" indent="-223838">
              <a:buFont typeface="Arial" pitchFamily="34" charset="0"/>
              <a:buChar char="•"/>
            </a:pPr>
            <a:r>
              <a:rPr lang="en-US" sz="2400" dirty="0" smtClean="0">
                <a:latin typeface="Gill Sans MT" pitchFamily="34" charset="0"/>
              </a:rPr>
              <a:t>Proximity</a:t>
            </a:r>
          </a:p>
          <a:p>
            <a:pPr marL="223838" indent="-223838">
              <a:buFont typeface="Arial" pitchFamily="34" charset="0"/>
              <a:buChar char="•"/>
            </a:pPr>
            <a:r>
              <a:rPr lang="en-US" sz="2400" dirty="0" smtClean="0">
                <a:latin typeface="Gill Sans MT" pitchFamily="34" charset="0"/>
              </a:rPr>
              <a:t>Conflict / Controversy</a:t>
            </a:r>
          </a:p>
          <a:p>
            <a:pPr marL="223838" indent="-223838">
              <a:buFont typeface="Arial" pitchFamily="34" charset="0"/>
              <a:buChar char="•"/>
            </a:pPr>
            <a:r>
              <a:rPr lang="en-US" sz="2400" dirty="0" smtClean="0">
                <a:latin typeface="Gill Sans MT" pitchFamily="34" charset="0"/>
              </a:rPr>
              <a:t>Change / Progress</a:t>
            </a:r>
          </a:p>
          <a:p>
            <a:pPr marL="223838" indent="-223838">
              <a:buFont typeface="Arial" pitchFamily="34" charset="0"/>
              <a:buChar char="•"/>
            </a:pPr>
            <a:r>
              <a:rPr lang="en-US" sz="2400" dirty="0" smtClean="0">
                <a:latin typeface="Gill Sans MT" pitchFamily="34" charset="0"/>
              </a:rPr>
              <a:t>Prominence</a:t>
            </a:r>
          </a:p>
          <a:p>
            <a:pPr marL="223838" indent="-223838">
              <a:buFont typeface="Arial" pitchFamily="34" charset="0"/>
              <a:buChar char="•"/>
            </a:pPr>
            <a:r>
              <a:rPr lang="en-US" sz="2400" dirty="0" smtClean="0">
                <a:latin typeface="Gill Sans MT" pitchFamily="34" charset="0"/>
              </a:rPr>
              <a:t>Emotion</a:t>
            </a:r>
          </a:p>
          <a:p>
            <a:pPr marL="223838" indent="-223838">
              <a:buFont typeface="Arial" pitchFamily="34" charset="0"/>
              <a:buChar char="•"/>
            </a:pPr>
            <a:r>
              <a:rPr lang="en-US" sz="2400" dirty="0" smtClean="0">
                <a:latin typeface="Gill Sans MT" pitchFamily="34" charset="0"/>
              </a:rPr>
              <a:t>Consequence</a:t>
            </a:r>
          </a:p>
          <a:p>
            <a:pPr marL="223838" indent="-223838">
              <a:buFont typeface="Arial" pitchFamily="34" charset="0"/>
              <a:buChar char="•"/>
            </a:pPr>
            <a:r>
              <a:rPr lang="en-US" sz="2400" dirty="0" smtClean="0">
                <a:latin typeface="Gill Sans MT" pitchFamily="34" charset="0"/>
              </a:rPr>
              <a:t>Human Interest</a:t>
            </a:r>
          </a:p>
          <a:p>
            <a:pPr marL="223838" indent="-223838">
              <a:buFont typeface="Arial" pitchFamily="34" charset="0"/>
              <a:buChar char="•"/>
            </a:pPr>
            <a:r>
              <a:rPr lang="en-US" sz="2400" dirty="0" smtClean="0">
                <a:latin typeface="Gill Sans MT" pitchFamily="34" charset="0"/>
              </a:rPr>
              <a:t>Speculation / Suspense</a:t>
            </a:r>
          </a:p>
          <a:p>
            <a:pPr marL="223838" indent="-223838">
              <a:buFont typeface="Arial" pitchFamily="34" charset="0"/>
              <a:buChar char="•"/>
            </a:pPr>
            <a:r>
              <a:rPr lang="en-US" sz="2400" dirty="0" smtClean="0">
                <a:latin typeface="Gill Sans MT" pitchFamily="34" charset="0"/>
              </a:rPr>
              <a:t>Opinion</a:t>
            </a:r>
          </a:p>
          <a:p>
            <a:pPr marL="223838" indent="-223838">
              <a:buFont typeface="Arial" pitchFamily="34" charset="0"/>
              <a:buChar char="•"/>
            </a:pPr>
            <a:r>
              <a:rPr lang="en-US" sz="2400" dirty="0" smtClean="0">
                <a:latin typeface="Gill Sans MT" pitchFamily="34" charset="0"/>
              </a:rPr>
              <a:t>Oddity</a:t>
            </a:r>
          </a:p>
          <a:p>
            <a:pPr marL="223838" indent="-223838">
              <a:buFont typeface="Arial" pitchFamily="34" charset="0"/>
              <a:buChar char="•"/>
            </a:pPr>
            <a:r>
              <a:rPr lang="en-US" sz="2400" dirty="0" smtClean="0">
                <a:latin typeface="Gill Sans MT" pitchFamily="34" charset="0"/>
              </a:rPr>
              <a:t>Infotainment</a:t>
            </a:r>
          </a:p>
        </p:txBody>
      </p:sp>
      <p:sp>
        <p:nvSpPr>
          <p:cNvPr id="17" name="Rectangle 16"/>
          <p:cNvSpPr/>
          <p:nvPr/>
        </p:nvSpPr>
        <p:spPr>
          <a:xfrm>
            <a:off x="685800" y="1920203"/>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038600" y="171650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blinds(horizontal)">
                                      <p:cBhvr>
                                        <p:cTn id="10" dur="500"/>
                                        <p:tgtEl>
                                          <p:spTgt spid="2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animEffect transition="in" filter="blinds(horizontal)">
                                      <p:cBhvr>
                                        <p:cTn id="13" dur="500"/>
                                        <p:tgtEl>
                                          <p:spTgt spid="2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blinds(horizontal)">
                                      <p:cBhvr>
                                        <p:cTn id="16" dur="500"/>
                                        <p:tgtEl>
                                          <p:spTgt spid="2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blinds(horizontal)">
                                      <p:cBhvr>
                                        <p:cTn id="19" dur="500"/>
                                        <p:tgtEl>
                                          <p:spTgt spid="24">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blinds(horizontal)">
                                      <p:cBhvr>
                                        <p:cTn id="22" dur="500"/>
                                        <p:tgtEl>
                                          <p:spTgt spid="2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animEffect transition="in" filter="blinds(horizontal)">
                                      <p:cBhvr>
                                        <p:cTn id="25" dur="500"/>
                                        <p:tgtEl>
                                          <p:spTgt spid="2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xEl>
                                              <p:pRg st="7" end="7"/>
                                            </p:txEl>
                                          </p:spTgt>
                                        </p:tgtEl>
                                        <p:attrNameLst>
                                          <p:attrName>style.visibility</p:attrName>
                                        </p:attrNameLst>
                                      </p:cBhvr>
                                      <p:to>
                                        <p:strVal val="visible"/>
                                      </p:to>
                                    </p:set>
                                    <p:animEffect transition="in" filter="blinds(horizontal)">
                                      <p:cBhvr>
                                        <p:cTn id="28" dur="500"/>
                                        <p:tgtEl>
                                          <p:spTgt spid="2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
                                            <p:txEl>
                                              <p:pRg st="10" end="10"/>
                                            </p:txEl>
                                          </p:spTgt>
                                        </p:tgtEl>
                                        <p:attrNameLst>
                                          <p:attrName>style.visibility</p:attrName>
                                        </p:attrNameLst>
                                      </p:cBhvr>
                                      <p:to>
                                        <p:strVal val="visible"/>
                                      </p:to>
                                    </p:set>
                                    <p:animEffect transition="in" filter="blinds(horizontal)">
                                      <p:cBhvr>
                                        <p:cTn id="31" dur="500"/>
                                        <p:tgtEl>
                                          <p:spTgt spid="24">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4">
                                            <p:txEl>
                                              <p:pRg st="9" end="9"/>
                                            </p:txEl>
                                          </p:spTgt>
                                        </p:tgtEl>
                                        <p:attrNameLst>
                                          <p:attrName>style.visibility</p:attrName>
                                        </p:attrNameLst>
                                      </p:cBhvr>
                                      <p:to>
                                        <p:strVal val="visible"/>
                                      </p:to>
                                    </p:set>
                                    <p:animEffect transition="in" filter="blinds(horizontal)">
                                      <p:cBhvr>
                                        <p:cTn id="34" dur="500"/>
                                        <p:tgtEl>
                                          <p:spTgt spid="24">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4">
                                            <p:txEl>
                                              <p:pRg st="8" end="8"/>
                                            </p:txEl>
                                          </p:spTgt>
                                        </p:tgtEl>
                                        <p:attrNameLst>
                                          <p:attrName>style.visibility</p:attrName>
                                        </p:attrNameLst>
                                      </p:cBhvr>
                                      <p:to>
                                        <p:strVal val="visible"/>
                                      </p:to>
                                    </p:set>
                                    <p:animEffect transition="in" filter="blinds(horizontal)">
                                      <p:cBhvr>
                                        <p:cTn id="37" dur="500"/>
                                        <p:tgtEl>
                                          <p:spTgt spid="24">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4">
                                            <p:txEl>
                                              <p:pRg st="11" end="11"/>
                                            </p:txEl>
                                          </p:spTgt>
                                        </p:tgtEl>
                                        <p:attrNameLst>
                                          <p:attrName>style.visibility</p:attrName>
                                        </p:attrNameLst>
                                      </p:cBhvr>
                                      <p:to>
                                        <p:strVal val="visible"/>
                                      </p:to>
                                    </p:set>
                                    <p:animEffect transition="in" filter="blinds(horizontal)">
                                      <p:cBhvr>
                                        <p:cTn id="40" dur="500"/>
                                        <p:tgtEl>
                                          <p:spTgt spid="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685800" y="1981200"/>
            <a:ext cx="3352800" cy="4648200"/>
          </a:xfrm>
          <a:prstGeom prst="rect">
            <a:avLst/>
          </a:pr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56938"/>
            <a:ext cx="8439804" cy="430887"/>
          </a:xfrm>
          <a:prstGeom prst="rect">
            <a:avLst/>
          </a:prstGeom>
          <a:noFill/>
        </p:spPr>
        <p:txBody>
          <a:bodyPr wrap="square" lIns="0" tIns="0" rIns="0" bIns="0" rtlCol="0">
            <a:spAutoFit/>
          </a:bodyPr>
          <a:lstStyle/>
          <a:p>
            <a:r>
              <a:rPr lang="en-US" sz="2800" b="1" dirty="0" smtClean="0">
                <a:solidFill>
                  <a:schemeClr val="accent1">
                    <a:lumMod val="75000"/>
                  </a:schemeClr>
                </a:solidFill>
                <a:latin typeface="Gill Sans MT" pitchFamily="34" charset="0"/>
              </a:rPr>
              <a:t>ILLUSTRATION: </a:t>
            </a:r>
            <a:r>
              <a:rPr lang="en-US" sz="2800" spc="20" dirty="0" smtClean="0">
                <a:latin typeface="Gill Sans MT" pitchFamily="34" charset="0"/>
              </a:rPr>
              <a:t>Why is this story newsworthy?</a:t>
            </a:r>
            <a:endParaRPr lang="en-US" sz="2800" dirty="0" smtClean="0">
              <a:latin typeface="Gill Sans MT" pitchFamily="34" charset="0"/>
            </a:endParaRPr>
          </a:p>
        </p:txBody>
      </p:sp>
      <p:sp>
        <p:nvSpPr>
          <p:cNvPr id="24" name="TextBox 23"/>
          <p:cNvSpPr txBox="1"/>
          <p:nvPr/>
        </p:nvSpPr>
        <p:spPr>
          <a:xfrm>
            <a:off x="743675" y="2082475"/>
            <a:ext cx="3352800" cy="4431983"/>
          </a:xfrm>
          <a:prstGeom prst="rect">
            <a:avLst/>
          </a:prstGeom>
          <a:noFill/>
        </p:spPr>
        <p:txBody>
          <a:bodyPr wrap="square" lIns="0" tIns="0" rIns="0" bIns="0" numCol="1" rtlCol="0">
            <a:spAutoFit/>
          </a:bodyPr>
          <a:lstStyle/>
          <a:p>
            <a:pPr marL="223838" indent="-223838">
              <a:buFont typeface="Arial" pitchFamily="34" charset="0"/>
              <a:buChar char="•"/>
            </a:pPr>
            <a:r>
              <a:rPr lang="en-US" sz="2400" dirty="0" smtClean="0">
                <a:latin typeface="Gill Sans MT" pitchFamily="34" charset="0"/>
              </a:rPr>
              <a:t>Timeliness</a:t>
            </a:r>
          </a:p>
          <a:p>
            <a:pPr marL="223838" indent="-223838">
              <a:buFont typeface="Arial" pitchFamily="34" charset="0"/>
              <a:buChar char="•"/>
            </a:pPr>
            <a:r>
              <a:rPr lang="en-US" sz="2400" dirty="0" smtClean="0">
                <a:latin typeface="Gill Sans MT" pitchFamily="34" charset="0"/>
              </a:rPr>
              <a:t>Proximity</a:t>
            </a:r>
          </a:p>
          <a:p>
            <a:pPr marL="223838" indent="-223838">
              <a:buFont typeface="Arial" pitchFamily="34" charset="0"/>
              <a:buChar char="•"/>
            </a:pPr>
            <a:r>
              <a:rPr lang="en-US" sz="2400" dirty="0" smtClean="0">
                <a:latin typeface="Gill Sans MT" pitchFamily="34" charset="0"/>
              </a:rPr>
              <a:t>Conflict / Controversy</a:t>
            </a:r>
          </a:p>
          <a:p>
            <a:pPr marL="223838" indent="-223838">
              <a:buFont typeface="Arial" pitchFamily="34" charset="0"/>
              <a:buChar char="•"/>
            </a:pPr>
            <a:r>
              <a:rPr lang="en-US" sz="2400" dirty="0" smtClean="0">
                <a:latin typeface="Gill Sans MT" pitchFamily="34" charset="0"/>
              </a:rPr>
              <a:t>Change / Progress</a:t>
            </a:r>
          </a:p>
          <a:p>
            <a:pPr marL="223838" indent="-223838">
              <a:buFont typeface="Arial" pitchFamily="34" charset="0"/>
              <a:buChar char="•"/>
            </a:pPr>
            <a:r>
              <a:rPr lang="en-US" sz="2400" dirty="0" smtClean="0">
                <a:latin typeface="Gill Sans MT" pitchFamily="34" charset="0"/>
              </a:rPr>
              <a:t>Prominence</a:t>
            </a:r>
          </a:p>
          <a:p>
            <a:pPr marL="223838" indent="-223838">
              <a:buFont typeface="Arial" pitchFamily="34" charset="0"/>
              <a:buChar char="•"/>
            </a:pPr>
            <a:r>
              <a:rPr lang="en-US" sz="2400" dirty="0" smtClean="0">
                <a:latin typeface="Gill Sans MT" pitchFamily="34" charset="0"/>
              </a:rPr>
              <a:t>Emotion</a:t>
            </a:r>
          </a:p>
          <a:p>
            <a:pPr marL="223838" indent="-223838">
              <a:buFont typeface="Arial" pitchFamily="34" charset="0"/>
              <a:buChar char="•"/>
            </a:pPr>
            <a:r>
              <a:rPr lang="en-US" sz="2400" dirty="0" smtClean="0">
                <a:latin typeface="Gill Sans MT" pitchFamily="34" charset="0"/>
              </a:rPr>
              <a:t>Consequence</a:t>
            </a:r>
          </a:p>
          <a:p>
            <a:pPr marL="223838" indent="-223838">
              <a:buFont typeface="Arial" pitchFamily="34" charset="0"/>
              <a:buChar char="•"/>
            </a:pPr>
            <a:r>
              <a:rPr lang="en-US" sz="2400" dirty="0" smtClean="0">
                <a:latin typeface="Gill Sans MT" pitchFamily="34" charset="0"/>
              </a:rPr>
              <a:t>Human Interest</a:t>
            </a:r>
          </a:p>
          <a:p>
            <a:pPr marL="223838" indent="-223838">
              <a:buFont typeface="Arial" pitchFamily="34" charset="0"/>
              <a:buChar char="•"/>
            </a:pPr>
            <a:r>
              <a:rPr lang="en-US" sz="2400" dirty="0" smtClean="0">
                <a:latin typeface="Gill Sans MT" pitchFamily="34" charset="0"/>
              </a:rPr>
              <a:t>Speculation / Suspense</a:t>
            </a:r>
          </a:p>
          <a:p>
            <a:pPr marL="223838" indent="-223838">
              <a:buFont typeface="Arial" pitchFamily="34" charset="0"/>
              <a:buChar char="•"/>
            </a:pPr>
            <a:r>
              <a:rPr lang="en-US" sz="2400" dirty="0" smtClean="0">
                <a:latin typeface="Gill Sans MT" pitchFamily="34" charset="0"/>
              </a:rPr>
              <a:t>Opinion</a:t>
            </a:r>
          </a:p>
          <a:p>
            <a:pPr marL="223838" indent="-223838">
              <a:buFont typeface="Arial" pitchFamily="34" charset="0"/>
              <a:buChar char="•"/>
            </a:pPr>
            <a:r>
              <a:rPr lang="en-US" sz="2400" dirty="0" smtClean="0">
                <a:latin typeface="Gill Sans MT" pitchFamily="34" charset="0"/>
              </a:rPr>
              <a:t>Oddity</a:t>
            </a:r>
          </a:p>
          <a:p>
            <a:pPr marL="223838" indent="-223838">
              <a:buFont typeface="Arial" pitchFamily="34" charset="0"/>
              <a:buChar char="•"/>
            </a:pPr>
            <a:r>
              <a:rPr lang="en-US" sz="2400" dirty="0" smtClean="0">
                <a:latin typeface="Gill Sans MT" pitchFamily="34" charset="0"/>
              </a:rPr>
              <a:t>Infotainment</a:t>
            </a:r>
          </a:p>
        </p:txBody>
      </p:sp>
      <p:sp>
        <p:nvSpPr>
          <p:cNvPr id="17" name="Rectangle 16"/>
          <p:cNvSpPr/>
          <p:nvPr/>
        </p:nvSpPr>
        <p:spPr>
          <a:xfrm>
            <a:off x="685800" y="1920203"/>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038600" y="183225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72000" y="2208825"/>
            <a:ext cx="3886200" cy="3354765"/>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spc="-70" dirty="0" smtClean="0">
                <a:latin typeface="Times New Roman" pitchFamily="18" charset="0"/>
                <a:cs typeface="Times New Roman" pitchFamily="18" charset="0"/>
              </a:rPr>
              <a:t>General: ‘I Don’t Miss The Politics’</a:t>
            </a:r>
            <a:r>
              <a:rPr lang="en-US" sz="2400" spc="-70" dirty="0" smtClean="0">
                <a:latin typeface="Times New Roman" pitchFamily="18" charset="0"/>
                <a:cs typeface="Times New Roman" pitchFamily="18" charset="0"/>
              </a:rPr>
              <a:t> </a:t>
            </a:r>
          </a:p>
          <a:p>
            <a:r>
              <a:rPr lang="en-US" sz="2000" i="1" spc="-10" dirty="0" smtClean="0">
                <a:latin typeface="Times New Roman" pitchFamily="18" charset="0"/>
                <a:cs typeface="Times New Roman" pitchFamily="18" charset="0"/>
              </a:rPr>
              <a:t>Ex-top commander in Afghanistan on scandal, black ops and the war.</a:t>
            </a:r>
          </a:p>
          <a:p>
            <a:endParaRPr lang="en-US" sz="800" spc="-10" dirty="0" smtClean="0">
              <a:latin typeface="Times New Roman" pitchFamily="18" charset="0"/>
              <a:cs typeface="Times New Roman" pitchFamily="18" charset="0"/>
            </a:endParaRPr>
          </a:p>
          <a:p>
            <a:r>
              <a:rPr lang="en-US" spc="-10" dirty="0" smtClean="0">
                <a:latin typeface="Times New Roman" pitchFamily="18" charset="0"/>
                <a:cs typeface="Times New Roman" pitchFamily="18" charset="0"/>
              </a:rPr>
              <a:t>USA Today</a:t>
            </a:r>
          </a:p>
          <a:p>
            <a:r>
              <a:rPr lang="en-US" spc="-10" dirty="0" smtClean="0">
                <a:latin typeface="Times New Roman" pitchFamily="18" charset="0"/>
                <a:cs typeface="Times New Roman" pitchFamily="18" charset="0"/>
              </a:rPr>
              <a:t>By Susan Page</a:t>
            </a:r>
          </a:p>
          <a:p>
            <a:endParaRPr lang="en-US" sz="800" spc="-1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ALEXANDRIA, Va. – …“I’m not a media expert, but I knew that the impact of the story would be very, very significant...”</a:t>
            </a:r>
            <a:endParaRPr lang="en-US" dirty="0">
              <a:latin typeface="Times New Roman" pitchFamily="18" charset="0"/>
              <a:cs typeface="Times New Roman" pitchFamily="18" charset="0"/>
            </a:endParaRPr>
          </a:p>
        </p:txBody>
      </p:sp>
      <p:sp>
        <p:nvSpPr>
          <p:cNvPr id="18" name="TextBox 17"/>
          <p:cNvSpPr txBox="1"/>
          <p:nvPr/>
        </p:nvSpPr>
        <p:spPr>
          <a:xfrm>
            <a:off x="4572000" y="6119150"/>
            <a:ext cx="3962400" cy="400110"/>
          </a:xfrm>
          <a:prstGeom prst="rect">
            <a:avLst/>
          </a:prstGeom>
          <a:noFill/>
        </p:spPr>
        <p:txBody>
          <a:bodyPr wrap="square" rtlCol="0">
            <a:spAutoFit/>
          </a:bodyPr>
          <a:lstStyle/>
          <a:p>
            <a:pPr algn="r"/>
            <a:r>
              <a:rPr lang="en-US" sz="2000" dirty="0" smtClean="0">
                <a:latin typeface="Gill Sans MT" pitchFamily="34" charset="0"/>
              </a:rPr>
              <a:t>Early Bird: </a:t>
            </a:r>
            <a:r>
              <a:rPr lang="en-US" sz="2000" u="sng" dirty="0" smtClean="0">
                <a:solidFill>
                  <a:srgbClr val="0066FF"/>
                </a:solidFill>
                <a:latin typeface="Gill Sans MT" pitchFamily="34" charset="0"/>
              </a:rPr>
              <a:t>ebird.osd.mil</a:t>
            </a:r>
            <a:endParaRPr lang="en-US" sz="2000" u="sng" dirty="0">
              <a:solidFill>
                <a:srgbClr val="0066FF"/>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685800" y="1981200"/>
            <a:ext cx="3352800" cy="4648200"/>
          </a:xfrm>
          <a:prstGeom prst="rect">
            <a:avLst/>
          </a:pr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56938"/>
            <a:ext cx="8439804" cy="430887"/>
          </a:xfrm>
          <a:prstGeom prst="rect">
            <a:avLst/>
          </a:prstGeom>
          <a:noFill/>
        </p:spPr>
        <p:txBody>
          <a:bodyPr wrap="square" lIns="0" tIns="0" rIns="0" bIns="0" rtlCol="0">
            <a:spAutoFit/>
          </a:bodyPr>
          <a:lstStyle/>
          <a:p>
            <a:r>
              <a:rPr lang="en-US" sz="2800" b="1" dirty="0" smtClean="0">
                <a:solidFill>
                  <a:schemeClr val="accent1">
                    <a:lumMod val="75000"/>
                  </a:schemeClr>
                </a:solidFill>
                <a:latin typeface="Gill Sans MT" pitchFamily="34" charset="0"/>
              </a:rPr>
              <a:t>ILLUSTRATION: </a:t>
            </a:r>
            <a:r>
              <a:rPr lang="en-US" sz="2800" spc="20" dirty="0" smtClean="0">
                <a:latin typeface="Gill Sans MT" pitchFamily="34" charset="0"/>
              </a:rPr>
              <a:t>Why is this story newsworthy?</a:t>
            </a:r>
            <a:endParaRPr lang="en-US" sz="2800" dirty="0" smtClean="0">
              <a:latin typeface="Gill Sans MT" pitchFamily="34" charset="0"/>
            </a:endParaRPr>
          </a:p>
        </p:txBody>
      </p:sp>
      <p:sp>
        <p:nvSpPr>
          <p:cNvPr id="24" name="TextBox 23"/>
          <p:cNvSpPr txBox="1"/>
          <p:nvPr/>
        </p:nvSpPr>
        <p:spPr>
          <a:xfrm>
            <a:off x="743675" y="2082475"/>
            <a:ext cx="3352800" cy="4431983"/>
          </a:xfrm>
          <a:prstGeom prst="rect">
            <a:avLst/>
          </a:prstGeom>
          <a:noFill/>
        </p:spPr>
        <p:txBody>
          <a:bodyPr wrap="square" lIns="0" tIns="0" rIns="0" bIns="0" numCol="1" rtlCol="0">
            <a:spAutoFit/>
          </a:bodyPr>
          <a:lstStyle/>
          <a:p>
            <a:pPr marL="223838" indent="-223838">
              <a:buFont typeface="Arial" pitchFamily="34" charset="0"/>
              <a:buChar char="•"/>
            </a:pPr>
            <a:r>
              <a:rPr lang="en-US" sz="2400" dirty="0" smtClean="0">
                <a:latin typeface="Gill Sans MT" pitchFamily="34" charset="0"/>
              </a:rPr>
              <a:t>Timeliness</a:t>
            </a:r>
          </a:p>
          <a:p>
            <a:pPr marL="223838" indent="-223838">
              <a:buFont typeface="Arial" pitchFamily="34" charset="0"/>
              <a:buChar char="•"/>
            </a:pPr>
            <a:r>
              <a:rPr lang="en-US" sz="2400" dirty="0" smtClean="0">
                <a:latin typeface="Gill Sans MT" pitchFamily="34" charset="0"/>
              </a:rPr>
              <a:t>Proximity</a:t>
            </a:r>
          </a:p>
          <a:p>
            <a:pPr marL="223838" indent="-223838">
              <a:buFont typeface="Arial" pitchFamily="34" charset="0"/>
              <a:buChar char="•"/>
            </a:pPr>
            <a:r>
              <a:rPr lang="en-US" sz="2400" dirty="0" smtClean="0">
                <a:latin typeface="Gill Sans MT" pitchFamily="34" charset="0"/>
              </a:rPr>
              <a:t>Conflict / Controversy</a:t>
            </a:r>
          </a:p>
          <a:p>
            <a:pPr marL="223838" indent="-223838">
              <a:buFont typeface="Arial" pitchFamily="34" charset="0"/>
              <a:buChar char="•"/>
            </a:pPr>
            <a:r>
              <a:rPr lang="en-US" sz="2400" dirty="0" smtClean="0">
                <a:latin typeface="Gill Sans MT" pitchFamily="34" charset="0"/>
              </a:rPr>
              <a:t>Change / Progress</a:t>
            </a:r>
          </a:p>
          <a:p>
            <a:pPr marL="223838" indent="-223838">
              <a:buFont typeface="Arial" pitchFamily="34" charset="0"/>
              <a:buChar char="•"/>
            </a:pPr>
            <a:r>
              <a:rPr lang="en-US" sz="2400" dirty="0" smtClean="0">
                <a:latin typeface="Gill Sans MT" pitchFamily="34" charset="0"/>
              </a:rPr>
              <a:t>Prominence</a:t>
            </a:r>
          </a:p>
          <a:p>
            <a:pPr marL="223838" indent="-223838">
              <a:buFont typeface="Arial" pitchFamily="34" charset="0"/>
              <a:buChar char="•"/>
            </a:pPr>
            <a:r>
              <a:rPr lang="en-US" sz="2400" dirty="0" smtClean="0">
                <a:latin typeface="Gill Sans MT" pitchFamily="34" charset="0"/>
              </a:rPr>
              <a:t>Emotion</a:t>
            </a:r>
          </a:p>
          <a:p>
            <a:pPr marL="223838" indent="-223838">
              <a:buFont typeface="Arial" pitchFamily="34" charset="0"/>
              <a:buChar char="•"/>
            </a:pPr>
            <a:r>
              <a:rPr lang="en-US" sz="2400" dirty="0" smtClean="0">
                <a:latin typeface="Gill Sans MT" pitchFamily="34" charset="0"/>
              </a:rPr>
              <a:t>Consequence</a:t>
            </a:r>
          </a:p>
          <a:p>
            <a:pPr marL="223838" indent="-223838">
              <a:buFont typeface="Arial" pitchFamily="34" charset="0"/>
              <a:buChar char="•"/>
            </a:pPr>
            <a:r>
              <a:rPr lang="en-US" sz="2400" dirty="0" smtClean="0">
                <a:latin typeface="Gill Sans MT" pitchFamily="34" charset="0"/>
              </a:rPr>
              <a:t>Human Interest</a:t>
            </a:r>
          </a:p>
          <a:p>
            <a:pPr marL="223838" indent="-223838">
              <a:buFont typeface="Arial" pitchFamily="34" charset="0"/>
              <a:buChar char="•"/>
            </a:pPr>
            <a:r>
              <a:rPr lang="en-US" sz="2400" dirty="0" smtClean="0">
                <a:latin typeface="Gill Sans MT" pitchFamily="34" charset="0"/>
              </a:rPr>
              <a:t>Speculation / Suspense</a:t>
            </a:r>
          </a:p>
          <a:p>
            <a:pPr marL="223838" indent="-223838">
              <a:buFont typeface="Arial" pitchFamily="34" charset="0"/>
              <a:buChar char="•"/>
            </a:pPr>
            <a:r>
              <a:rPr lang="en-US" sz="2400" dirty="0" smtClean="0">
                <a:latin typeface="Gill Sans MT" pitchFamily="34" charset="0"/>
              </a:rPr>
              <a:t>Opinion</a:t>
            </a:r>
          </a:p>
          <a:p>
            <a:pPr marL="223838" indent="-223838">
              <a:buFont typeface="Arial" pitchFamily="34" charset="0"/>
              <a:buChar char="•"/>
            </a:pPr>
            <a:r>
              <a:rPr lang="en-US" sz="2400" dirty="0" smtClean="0">
                <a:latin typeface="Gill Sans MT" pitchFamily="34" charset="0"/>
              </a:rPr>
              <a:t>Oddity</a:t>
            </a:r>
          </a:p>
          <a:p>
            <a:pPr marL="223838" indent="-223838">
              <a:buFont typeface="Arial" pitchFamily="34" charset="0"/>
              <a:buChar char="•"/>
            </a:pPr>
            <a:r>
              <a:rPr lang="en-US" sz="2400" dirty="0" smtClean="0">
                <a:latin typeface="Gill Sans MT" pitchFamily="34" charset="0"/>
              </a:rPr>
              <a:t>Infotainment</a:t>
            </a:r>
          </a:p>
        </p:txBody>
      </p:sp>
      <p:sp>
        <p:nvSpPr>
          <p:cNvPr id="17" name="Rectangle 16"/>
          <p:cNvSpPr/>
          <p:nvPr/>
        </p:nvSpPr>
        <p:spPr>
          <a:xfrm>
            <a:off x="685800" y="1920203"/>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038600" y="183225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72000" y="2208825"/>
            <a:ext cx="3886200" cy="4124206"/>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spc="-70" dirty="0" smtClean="0">
                <a:latin typeface="Times New Roman" pitchFamily="18" charset="0"/>
                <a:cs typeface="Times New Roman" pitchFamily="18" charset="0"/>
              </a:rPr>
              <a:t>Obama’s Pick For Defense Is An Ally, And A Lightning Rod</a:t>
            </a:r>
            <a:r>
              <a:rPr lang="en-US" sz="2400" spc="-70" dirty="0" smtClean="0">
                <a:latin typeface="Times New Roman" pitchFamily="18" charset="0"/>
                <a:cs typeface="Times New Roman" pitchFamily="18" charset="0"/>
              </a:rPr>
              <a:t> </a:t>
            </a:r>
          </a:p>
          <a:p>
            <a:endParaRPr lang="en-US" sz="800" spc="-10" dirty="0" smtClean="0">
              <a:latin typeface="Times New Roman" pitchFamily="18" charset="0"/>
              <a:cs typeface="Times New Roman" pitchFamily="18" charset="0"/>
            </a:endParaRPr>
          </a:p>
          <a:p>
            <a:r>
              <a:rPr lang="en-US" spc="-10" dirty="0" smtClean="0">
                <a:latin typeface="Times New Roman" pitchFamily="18" charset="0"/>
                <a:cs typeface="Times New Roman" pitchFamily="18" charset="0"/>
              </a:rPr>
              <a:t>New York Times</a:t>
            </a:r>
          </a:p>
          <a:p>
            <a:r>
              <a:rPr lang="en-US" spc="-10" dirty="0" smtClean="0">
                <a:latin typeface="Times New Roman" pitchFamily="18" charset="0"/>
                <a:cs typeface="Times New Roman" pitchFamily="18" charset="0"/>
              </a:rPr>
              <a:t>By Scott Shane and David E. Sanger</a:t>
            </a:r>
          </a:p>
          <a:p>
            <a:endParaRPr lang="en-US" sz="800" spc="-1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WASHINGTON – …The choice of Mr. </a:t>
            </a:r>
            <a:r>
              <a:rPr lang="en-US" dirty="0" err="1" smtClean="0">
                <a:latin typeface="Times New Roman" pitchFamily="18" charset="0"/>
                <a:cs typeface="Times New Roman" pitchFamily="18" charset="0"/>
              </a:rPr>
              <a:t>Hagel</a:t>
            </a:r>
            <a:r>
              <a:rPr lang="en-US" dirty="0" smtClean="0">
                <a:latin typeface="Times New Roman" pitchFamily="18" charset="0"/>
                <a:cs typeface="Times New Roman" pitchFamily="18" charset="0"/>
              </a:rPr>
              <a:t>, the first Vietnam veteran to be nominated for the post, would add a prominent Republican to Mr. Obama’s cabinet, providing some political cover for the president’s plans to exit Afghanistan and make cuts to a military budget that has roughly doubled since the 2001 terrorist attacks.</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685800" y="1981200"/>
            <a:ext cx="3352800" cy="4648200"/>
          </a:xfrm>
          <a:prstGeom prst="rect">
            <a:avLst/>
          </a:pr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56938"/>
            <a:ext cx="8439804" cy="430887"/>
          </a:xfrm>
          <a:prstGeom prst="rect">
            <a:avLst/>
          </a:prstGeom>
          <a:noFill/>
        </p:spPr>
        <p:txBody>
          <a:bodyPr wrap="square" lIns="0" tIns="0" rIns="0" bIns="0" rtlCol="0">
            <a:spAutoFit/>
          </a:bodyPr>
          <a:lstStyle/>
          <a:p>
            <a:r>
              <a:rPr lang="en-US" sz="2800" b="1" dirty="0" smtClean="0">
                <a:solidFill>
                  <a:schemeClr val="accent1">
                    <a:lumMod val="75000"/>
                  </a:schemeClr>
                </a:solidFill>
                <a:latin typeface="Gill Sans MT" pitchFamily="34" charset="0"/>
              </a:rPr>
              <a:t>ILLUSTRATION: </a:t>
            </a:r>
            <a:r>
              <a:rPr lang="en-US" sz="2800" spc="20" dirty="0" smtClean="0">
                <a:latin typeface="Gill Sans MT" pitchFamily="34" charset="0"/>
              </a:rPr>
              <a:t>Why is this story newsworthy?</a:t>
            </a:r>
            <a:endParaRPr lang="en-US" sz="2800" dirty="0" smtClean="0">
              <a:latin typeface="Gill Sans MT" pitchFamily="34" charset="0"/>
            </a:endParaRPr>
          </a:p>
        </p:txBody>
      </p:sp>
      <p:sp>
        <p:nvSpPr>
          <p:cNvPr id="24" name="TextBox 23"/>
          <p:cNvSpPr txBox="1"/>
          <p:nvPr/>
        </p:nvSpPr>
        <p:spPr>
          <a:xfrm>
            <a:off x="743675" y="2082475"/>
            <a:ext cx="3352800" cy="4431983"/>
          </a:xfrm>
          <a:prstGeom prst="rect">
            <a:avLst/>
          </a:prstGeom>
          <a:noFill/>
        </p:spPr>
        <p:txBody>
          <a:bodyPr wrap="square" lIns="0" tIns="0" rIns="0" bIns="0" numCol="1" rtlCol="0">
            <a:spAutoFit/>
          </a:bodyPr>
          <a:lstStyle/>
          <a:p>
            <a:pPr marL="223838" indent="-223838">
              <a:buFont typeface="Arial" pitchFamily="34" charset="0"/>
              <a:buChar char="•"/>
            </a:pPr>
            <a:r>
              <a:rPr lang="en-US" sz="2400" dirty="0" smtClean="0">
                <a:latin typeface="Gill Sans MT" pitchFamily="34" charset="0"/>
              </a:rPr>
              <a:t>Timeliness</a:t>
            </a:r>
          </a:p>
          <a:p>
            <a:pPr marL="223838" indent="-223838">
              <a:buFont typeface="Arial" pitchFamily="34" charset="0"/>
              <a:buChar char="•"/>
            </a:pPr>
            <a:r>
              <a:rPr lang="en-US" sz="2400" dirty="0" smtClean="0">
                <a:latin typeface="Gill Sans MT" pitchFamily="34" charset="0"/>
              </a:rPr>
              <a:t>Proximity</a:t>
            </a:r>
          </a:p>
          <a:p>
            <a:pPr marL="223838" indent="-223838">
              <a:buFont typeface="Arial" pitchFamily="34" charset="0"/>
              <a:buChar char="•"/>
            </a:pPr>
            <a:r>
              <a:rPr lang="en-US" sz="2400" dirty="0" smtClean="0">
                <a:latin typeface="Gill Sans MT" pitchFamily="34" charset="0"/>
              </a:rPr>
              <a:t>Conflict / Controversy</a:t>
            </a:r>
          </a:p>
          <a:p>
            <a:pPr marL="223838" indent="-223838">
              <a:buFont typeface="Arial" pitchFamily="34" charset="0"/>
              <a:buChar char="•"/>
            </a:pPr>
            <a:r>
              <a:rPr lang="en-US" sz="2400" dirty="0" smtClean="0">
                <a:latin typeface="Gill Sans MT" pitchFamily="34" charset="0"/>
              </a:rPr>
              <a:t>Change / Progress</a:t>
            </a:r>
          </a:p>
          <a:p>
            <a:pPr marL="223838" indent="-223838">
              <a:buFont typeface="Arial" pitchFamily="34" charset="0"/>
              <a:buChar char="•"/>
            </a:pPr>
            <a:r>
              <a:rPr lang="en-US" sz="2400" dirty="0" smtClean="0">
                <a:latin typeface="Gill Sans MT" pitchFamily="34" charset="0"/>
              </a:rPr>
              <a:t>Prominence</a:t>
            </a:r>
          </a:p>
          <a:p>
            <a:pPr marL="223838" indent="-223838">
              <a:buFont typeface="Arial" pitchFamily="34" charset="0"/>
              <a:buChar char="•"/>
            </a:pPr>
            <a:r>
              <a:rPr lang="en-US" sz="2400" dirty="0" smtClean="0">
                <a:latin typeface="Gill Sans MT" pitchFamily="34" charset="0"/>
              </a:rPr>
              <a:t>Emotion</a:t>
            </a:r>
          </a:p>
          <a:p>
            <a:pPr marL="223838" indent="-223838">
              <a:buFont typeface="Arial" pitchFamily="34" charset="0"/>
              <a:buChar char="•"/>
            </a:pPr>
            <a:r>
              <a:rPr lang="en-US" sz="2400" dirty="0" smtClean="0">
                <a:latin typeface="Gill Sans MT" pitchFamily="34" charset="0"/>
              </a:rPr>
              <a:t>Consequence</a:t>
            </a:r>
          </a:p>
          <a:p>
            <a:pPr marL="223838" indent="-223838">
              <a:buFont typeface="Arial" pitchFamily="34" charset="0"/>
              <a:buChar char="•"/>
            </a:pPr>
            <a:r>
              <a:rPr lang="en-US" sz="2400" dirty="0" smtClean="0">
                <a:latin typeface="Gill Sans MT" pitchFamily="34" charset="0"/>
              </a:rPr>
              <a:t>Human Interest</a:t>
            </a:r>
          </a:p>
          <a:p>
            <a:pPr marL="223838" indent="-223838">
              <a:buFont typeface="Arial" pitchFamily="34" charset="0"/>
              <a:buChar char="•"/>
            </a:pPr>
            <a:r>
              <a:rPr lang="en-US" sz="2400" dirty="0" smtClean="0">
                <a:latin typeface="Gill Sans MT" pitchFamily="34" charset="0"/>
              </a:rPr>
              <a:t>Speculation / Suspense</a:t>
            </a:r>
          </a:p>
          <a:p>
            <a:pPr marL="223838" indent="-223838">
              <a:buFont typeface="Arial" pitchFamily="34" charset="0"/>
              <a:buChar char="•"/>
            </a:pPr>
            <a:r>
              <a:rPr lang="en-US" sz="2400" dirty="0" smtClean="0">
                <a:latin typeface="Gill Sans MT" pitchFamily="34" charset="0"/>
              </a:rPr>
              <a:t>Opinion</a:t>
            </a:r>
          </a:p>
          <a:p>
            <a:pPr marL="223838" indent="-223838">
              <a:buFont typeface="Arial" pitchFamily="34" charset="0"/>
              <a:buChar char="•"/>
            </a:pPr>
            <a:r>
              <a:rPr lang="en-US" sz="2400" dirty="0" smtClean="0">
                <a:latin typeface="Gill Sans MT" pitchFamily="34" charset="0"/>
              </a:rPr>
              <a:t>Oddity</a:t>
            </a:r>
          </a:p>
          <a:p>
            <a:pPr marL="223838" indent="-223838">
              <a:buFont typeface="Arial" pitchFamily="34" charset="0"/>
              <a:buChar char="•"/>
            </a:pPr>
            <a:r>
              <a:rPr lang="en-US" sz="2400" dirty="0" smtClean="0">
                <a:latin typeface="Gill Sans MT" pitchFamily="34" charset="0"/>
              </a:rPr>
              <a:t>Infotainment</a:t>
            </a:r>
          </a:p>
        </p:txBody>
      </p:sp>
      <p:sp>
        <p:nvSpPr>
          <p:cNvPr id="17" name="Rectangle 16"/>
          <p:cNvSpPr/>
          <p:nvPr/>
        </p:nvSpPr>
        <p:spPr>
          <a:xfrm>
            <a:off x="685800" y="1920203"/>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038600" y="183225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72000" y="2479284"/>
            <a:ext cx="3886200" cy="3293209"/>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spc="-70" dirty="0" smtClean="0">
                <a:latin typeface="Times New Roman" pitchFamily="18" charset="0"/>
                <a:cs typeface="Times New Roman" pitchFamily="18" charset="0"/>
              </a:rPr>
              <a:t>Senators To Probe Air Force’s $1 Billion Failed Software</a:t>
            </a:r>
            <a:r>
              <a:rPr lang="en-US" sz="2400" spc="-70" dirty="0" smtClean="0">
                <a:latin typeface="Times New Roman" pitchFamily="18" charset="0"/>
                <a:cs typeface="Times New Roman" pitchFamily="18" charset="0"/>
              </a:rPr>
              <a:t> </a:t>
            </a:r>
          </a:p>
          <a:p>
            <a:endParaRPr lang="en-US" sz="800" spc="-10" dirty="0" smtClean="0">
              <a:latin typeface="Times New Roman" pitchFamily="18" charset="0"/>
              <a:cs typeface="Times New Roman" pitchFamily="18" charset="0"/>
            </a:endParaRPr>
          </a:p>
          <a:p>
            <a:r>
              <a:rPr lang="en-US" spc="-10" dirty="0" smtClean="0">
                <a:latin typeface="Times New Roman" pitchFamily="18" charset="0"/>
                <a:cs typeface="Times New Roman" pitchFamily="18" charset="0"/>
              </a:rPr>
              <a:t>Bloomberg.com</a:t>
            </a:r>
          </a:p>
          <a:p>
            <a:r>
              <a:rPr lang="en-US" spc="-10" dirty="0" smtClean="0">
                <a:latin typeface="Times New Roman" pitchFamily="18" charset="0"/>
                <a:cs typeface="Times New Roman" pitchFamily="18" charset="0"/>
              </a:rPr>
              <a:t>By Tony </a:t>
            </a:r>
            <a:r>
              <a:rPr lang="en-US" spc="-10" dirty="0" err="1" smtClean="0">
                <a:latin typeface="Times New Roman" pitchFamily="18" charset="0"/>
                <a:cs typeface="Times New Roman" pitchFamily="18" charset="0"/>
              </a:rPr>
              <a:t>Capaccio</a:t>
            </a:r>
            <a:endParaRPr lang="en-US" spc="-10" dirty="0" smtClean="0">
              <a:latin typeface="Times New Roman" pitchFamily="18" charset="0"/>
              <a:cs typeface="Times New Roman" pitchFamily="18" charset="0"/>
            </a:endParaRPr>
          </a:p>
          <a:p>
            <a:endParaRPr lang="en-US" sz="800" spc="-1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Computer Sciences Corp.’s performance on a failed $1 billion software project for the U.S. Air Force and the service’s management of it are under investigation by the Senate Armed Services Committee.</a:t>
            </a:r>
            <a:endParaRPr lang="en-US" dirty="0">
              <a:latin typeface="Times New Roman" pitchFamily="18" charset="0"/>
              <a:cs typeface="Times New Roman" pitchFamily="18" charset="0"/>
            </a:endParaRPr>
          </a:p>
        </p:txBody>
      </p:sp>
      <p:sp>
        <p:nvSpPr>
          <p:cNvPr id="12" name="TextBox 11"/>
          <p:cNvSpPr txBox="1"/>
          <p:nvPr/>
        </p:nvSpPr>
        <p:spPr>
          <a:xfrm>
            <a:off x="4572000" y="6119150"/>
            <a:ext cx="3962400" cy="400110"/>
          </a:xfrm>
          <a:prstGeom prst="rect">
            <a:avLst/>
          </a:prstGeom>
          <a:noFill/>
        </p:spPr>
        <p:txBody>
          <a:bodyPr wrap="square" rtlCol="0">
            <a:spAutoFit/>
          </a:bodyPr>
          <a:lstStyle/>
          <a:p>
            <a:pPr algn="r"/>
            <a:r>
              <a:rPr lang="en-US" sz="2000" dirty="0" smtClean="0">
                <a:latin typeface="Gill Sans MT" pitchFamily="34" charset="0"/>
              </a:rPr>
              <a:t>Early Bird: </a:t>
            </a:r>
            <a:r>
              <a:rPr lang="en-US" sz="2000" u="sng" dirty="0" smtClean="0">
                <a:solidFill>
                  <a:srgbClr val="0066FF"/>
                </a:solidFill>
                <a:latin typeface="Gill Sans MT" pitchFamily="34" charset="0"/>
              </a:rPr>
              <a:t>ebird.osd.mil</a:t>
            </a:r>
            <a:endParaRPr lang="en-US" sz="2000" u="sng" dirty="0">
              <a:solidFill>
                <a:srgbClr val="0066FF"/>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6"/>
          <p:cNvSpPr txBox="1">
            <a:spLocks noChangeArrowheads="1"/>
          </p:cNvSpPr>
          <p:nvPr/>
        </p:nvSpPr>
        <p:spPr bwMode="auto">
          <a:xfrm>
            <a:off x="685800" y="5173576"/>
            <a:ext cx="7848600" cy="1695849"/>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r>
              <a:rPr lang="en-US" sz="1400" dirty="0" smtClean="0">
                <a:solidFill>
                  <a:schemeClr val="bg1"/>
                </a:solidFill>
                <a:latin typeface="Gill Sans MT" pitchFamily="34" charset="0"/>
              </a:rPr>
              <a:t>                     </a:t>
            </a: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I needed some serious media training. I did it on the job but I could have saved myself a lot of hassle if I had done it earlier on.                  </a:t>
            </a:r>
            <a:r>
              <a:rPr lang="en-US" sz="2400" dirty="0" smtClean="0">
                <a:solidFill>
                  <a:schemeClr val="accent1">
                    <a:lumMod val="40000"/>
                    <a:lumOff val="60000"/>
                  </a:schemeClr>
                </a:solidFill>
                <a:latin typeface="Gill Sans MT" pitchFamily="34" charset="0"/>
              </a:rPr>
              <a:t>–</a:t>
            </a:r>
            <a:r>
              <a:rPr lang="en-US" sz="2200" dirty="0" smtClean="0">
                <a:solidFill>
                  <a:schemeClr val="accent1">
                    <a:lumMod val="40000"/>
                    <a:lumOff val="60000"/>
                  </a:schemeClr>
                </a:solidFill>
                <a:latin typeface="Gill Sans MT" pitchFamily="34" charset="0"/>
              </a:rPr>
              <a:t> AP Interview:  Howard Dean Looks Back</a:t>
            </a:r>
          </a:p>
          <a:p>
            <a:pPr algn="r">
              <a:lnSpc>
                <a:spcPct val="90000"/>
              </a:lnSpc>
              <a:spcBef>
                <a:spcPct val="20000"/>
              </a:spcBef>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4196" y="1368970"/>
            <a:ext cx="8439804" cy="430887"/>
          </a:xfrm>
          <a:prstGeom prst="rect">
            <a:avLst/>
          </a:prstGeom>
          <a:noFill/>
        </p:spPr>
        <p:txBody>
          <a:bodyPr wrap="square" lIns="0" tIns="0" rIns="0" bIns="0" rtlCol="0">
            <a:spAutoFit/>
          </a:bodyPr>
          <a:lstStyle/>
          <a:p>
            <a:r>
              <a:rPr lang="en-US" sz="2800" b="1" dirty="0" smtClean="0">
                <a:solidFill>
                  <a:schemeClr val="accent1">
                    <a:lumMod val="75000"/>
                  </a:schemeClr>
                </a:solidFill>
                <a:latin typeface="Gill Sans MT" pitchFamily="34" charset="0"/>
              </a:rPr>
              <a:t>PREPARATION </a:t>
            </a:r>
            <a:r>
              <a:rPr lang="en-US" sz="2800" dirty="0" smtClean="0">
                <a:latin typeface="Gill Sans MT" pitchFamily="34" charset="0"/>
              </a:rPr>
              <a:t>is key to a successful interview! </a:t>
            </a: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6818" y="1919907"/>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5039994"/>
            <a:ext cx="838200" cy="1569660"/>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698936" y="2355007"/>
            <a:ext cx="7696200" cy="2548390"/>
          </a:xfrm>
          <a:prstGeom prst="rect">
            <a:avLst/>
          </a:prstGeom>
          <a:noFill/>
        </p:spPr>
        <p:txBody>
          <a:bodyPr wrap="square" tIns="91440" bIns="91440" rtlCol="0">
            <a:spAutoFit/>
          </a:bodyPr>
          <a:lstStyle/>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Define your communication objective</a:t>
            </a:r>
          </a:p>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Coordinate with Public Affairs and your chain of command</a:t>
            </a:r>
          </a:p>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Build your messages</a:t>
            </a:r>
          </a:p>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Anticipate basic and challenging questions</a:t>
            </a:r>
          </a:p>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Prepare your answers</a:t>
            </a:r>
          </a:p>
          <a:p>
            <a:pPr marL="236538" lvl="1" indent="-236538">
              <a:lnSpc>
                <a:spcPct val="90000"/>
              </a:lnSpc>
              <a:spcBef>
                <a:spcPct val="20000"/>
              </a:spcBef>
              <a:buClr>
                <a:schemeClr val="accent1">
                  <a:lumMod val="50000"/>
                </a:schemeClr>
              </a:buClr>
              <a:buFont typeface="Gill Sans MT" pitchFamily="34" charset="0"/>
              <a:buChar char="›"/>
            </a:pPr>
            <a:r>
              <a:rPr lang="en-US" sz="2400" dirty="0" smtClean="0">
                <a:latin typeface="Gill Sans MT" pitchFamily="34" charset="0"/>
              </a:rPr>
              <a:t>Practice your responses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0" y="0"/>
            <a:ext cx="9144000" cy="3733800"/>
          </a:xfrm>
          <a:prstGeom prst="rect">
            <a:avLst/>
          </a:prstGeom>
          <a:noFill/>
          <a:ln w="12700">
            <a:noFill/>
            <a:miter lim="800000"/>
            <a:headEnd/>
            <a:tailEnd/>
          </a:ln>
        </p:spPr>
        <p:txBody>
          <a:bodyPr lIns="90488" tIns="44450" rIns="90488" bIns="44450" anchor="ctr"/>
          <a:lstStyle/>
          <a:p>
            <a:pPr algn="ctr"/>
            <a:r>
              <a:rPr lang="en-US" sz="11000" b="1" kern="500" spc="100" dirty="0" smtClean="0">
                <a:solidFill>
                  <a:schemeClr val="accent1">
                    <a:lumMod val="60000"/>
                    <a:lumOff val="40000"/>
                  </a:schemeClr>
                </a:solidFill>
                <a:latin typeface="Gill Sans MT" pitchFamily="34" charset="0"/>
              </a:rPr>
              <a:t>ENGAGING</a:t>
            </a:r>
          </a:p>
          <a:p>
            <a:pPr algn="ctr"/>
            <a:r>
              <a:rPr lang="en-US" sz="11000" b="1" kern="100" spc="-150" dirty="0" smtClean="0">
                <a:solidFill>
                  <a:schemeClr val="accent1">
                    <a:lumMod val="60000"/>
                    <a:lumOff val="40000"/>
                  </a:schemeClr>
                </a:solidFill>
                <a:latin typeface="Gill Sans MT" pitchFamily="34" charset="0"/>
              </a:rPr>
              <a:t>THE </a:t>
            </a:r>
            <a:r>
              <a:rPr lang="en-US" sz="11000" b="1" kern="100" spc="-150" dirty="0" smtClean="0">
                <a:solidFill>
                  <a:schemeClr val="bg1"/>
                </a:solidFill>
                <a:latin typeface="Gill Sans MT" pitchFamily="34" charset="0"/>
              </a:rPr>
              <a:t>MEDIA</a:t>
            </a:r>
            <a:endParaRPr lang="en-US" sz="11000" i="1" kern="100" spc="-150" dirty="0">
              <a:solidFill>
                <a:schemeClr val="bg1"/>
              </a:solidFill>
              <a:latin typeface="Gill Sans MT" pitchFamily="34" charset="0"/>
            </a:endParaRPr>
          </a:p>
        </p:txBody>
      </p:sp>
      <p:sp>
        <p:nvSpPr>
          <p:cNvPr id="5" name="Rectangle 4"/>
          <p:cNvSpPr/>
          <p:nvPr/>
        </p:nvSpPr>
        <p:spPr>
          <a:xfrm>
            <a:off x="0" y="3810000"/>
            <a:ext cx="9144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029200" y="3657600"/>
            <a:ext cx="3657600" cy="1415772"/>
          </a:xfrm>
          <a:prstGeom prst="rect">
            <a:avLst/>
          </a:prstGeom>
          <a:solidFill>
            <a:schemeClr val="accent1">
              <a:lumMod val="50000"/>
            </a:schemeClr>
          </a:solidFill>
        </p:spPr>
        <p:txBody>
          <a:bodyPr wrap="square" lIns="0" rIns="182880" rtlCol="0">
            <a:spAutoFit/>
          </a:bodyPr>
          <a:lstStyle/>
          <a:p>
            <a:pPr algn="r"/>
            <a:endParaRPr lang="en-US" spc="50" dirty="0" smtClean="0">
              <a:solidFill>
                <a:schemeClr val="accent1">
                  <a:lumMod val="60000"/>
                  <a:lumOff val="40000"/>
                </a:schemeClr>
              </a:solidFill>
              <a:latin typeface="Gill Sans MT" pitchFamily="34" charset="0"/>
            </a:endParaRPr>
          </a:p>
          <a:p>
            <a:pPr algn="r">
              <a:spcBef>
                <a:spcPts val="600"/>
              </a:spcBef>
            </a:pPr>
            <a:r>
              <a:rPr lang="en-US" sz="1900" kern="1000" spc="20" dirty="0" smtClean="0">
                <a:solidFill>
                  <a:schemeClr val="accent1">
                    <a:lumMod val="60000"/>
                    <a:lumOff val="40000"/>
                  </a:schemeClr>
                </a:solidFill>
                <a:latin typeface="Gill Sans MT" pitchFamily="34" charset="0"/>
              </a:rPr>
              <a:t>SECRETARY OF THE AIR FORCE</a:t>
            </a:r>
          </a:p>
          <a:p>
            <a:pPr algn="r">
              <a:spcBef>
                <a:spcPts val="600"/>
              </a:spcBef>
            </a:pPr>
            <a:r>
              <a:rPr lang="en-US" sz="1900" kern="1000" spc="20" dirty="0" smtClean="0">
                <a:solidFill>
                  <a:schemeClr val="accent1">
                    <a:lumMod val="60000"/>
                    <a:lumOff val="40000"/>
                  </a:schemeClr>
                </a:solidFill>
                <a:latin typeface="Gill Sans MT" pitchFamily="34" charset="0"/>
              </a:rPr>
              <a:t>PUBLIC AFFAIRS</a:t>
            </a:r>
          </a:p>
          <a:p>
            <a:pPr algn="r"/>
            <a:endParaRPr lang="en-US" spc="50" dirty="0">
              <a:solidFill>
                <a:schemeClr val="accent1">
                  <a:lumMod val="60000"/>
                  <a:lumOff val="40000"/>
                </a:schemeClr>
              </a:solidFill>
              <a:latin typeface="Gill Sans MT" pitchFamily="34" charset="0"/>
            </a:endParaRPr>
          </a:p>
        </p:txBody>
      </p:sp>
      <p:sp>
        <p:nvSpPr>
          <p:cNvPr id="7" name="TextBox 6"/>
          <p:cNvSpPr txBox="1"/>
          <p:nvPr/>
        </p:nvSpPr>
        <p:spPr>
          <a:xfrm>
            <a:off x="4191000" y="5557340"/>
            <a:ext cx="4495800" cy="830997"/>
          </a:xfrm>
          <a:prstGeom prst="rect">
            <a:avLst/>
          </a:prstGeom>
          <a:noFill/>
        </p:spPr>
        <p:txBody>
          <a:bodyPr wrap="square" rtlCol="0">
            <a:spAutoFit/>
          </a:bodyPr>
          <a:lstStyle/>
          <a:p>
            <a:pPr algn="r"/>
            <a:r>
              <a:rPr lang="en-US" sz="2400" b="1" spc="180" dirty="0" smtClean="0">
                <a:solidFill>
                  <a:schemeClr val="bg1"/>
                </a:solidFill>
                <a:latin typeface="Gill Sans MT" pitchFamily="34" charset="0"/>
              </a:rPr>
              <a:t>[MSgt Farrah Kaufmann]</a:t>
            </a:r>
            <a:endParaRPr lang="en-US" sz="2400" b="1" spc="180" dirty="0" smtClean="0">
              <a:solidFill>
                <a:schemeClr val="bg1"/>
              </a:solidFill>
              <a:latin typeface="Gill Sans MT" pitchFamily="34" charset="0"/>
            </a:endParaRPr>
          </a:p>
          <a:p>
            <a:pPr algn="r"/>
            <a:r>
              <a:rPr lang="en-US" sz="2400" spc="180" dirty="0" smtClean="0">
                <a:solidFill>
                  <a:schemeClr val="bg1"/>
                </a:solidFill>
                <a:latin typeface="Gill Sans MT" pitchFamily="34" charset="0"/>
              </a:rPr>
              <a:t>Chief, Media Operations</a:t>
            </a:r>
            <a:endParaRPr lang="en-US" sz="2400" spc="180" dirty="0">
              <a:solidFill>
                <a:schemeClr val="bg1"/>
              </a:solidFill>
              <a:latin typeface="Gill Sans MT" pitchFamily="34" charset="0"/>
            </a:endParaRPr>
          </a:p>
        </p:txBody>
      </p:sp>
      <p:pic>
        <p:nvPicPr>
          <p:cNvPr id="1031" name="Picture 7" descr="http://t3.gstatic.com/images?q=tbn:oo8zaYQq113DkM:http://www.buckley.af.mil/shared/media/ggallery/webgraphic/web_afg_021216_014.jpg">
            <a:hlinkClick r:id="rId3"/>
          </p:cNvPr>
          <p:cNvPicPr>
            <a:picLocks noChangeAspect="1" noChangeArrowheads="1"/>
          </p:cNvPicPr>
          <p:nvPr/>
        </p:nvPicPr>
        <p:blipFill>
          <a:blip r:embed="rId4" cstate="print"/>
          <a:srcRect/>
          <a:stretch>
            <a:fillRect/>
          </a:stretch>
        </p:blipFill>
        <p:spPr bwMode="auto">
          <a:xfrm>
            <a:off x="3956153" y="3916182"/>
            <a:ext cx="963454" cy="85820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685800" y="2209800"/>
            <a:ext cx="77724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105400" y="2362200"/>
            <a:ext cx="3185160" cy="3810000"/>
          </a:xfrm>
          <a:prstGeom prst="rect">
            <a:avLst/>
          </a:prstGeom>
          <a:solidFill>
            <a:schemeClr val="accent1">
              <a:lumMod val="60000"/>
              <a:lumOff val="40000"/>
            </a:schemeClr>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Callout 16"/>
          <p:cNvSpPr/>
          <p:nvPr/>
        </p:nvSpPr>
        <p:spPr>
          <a:xfrm>
            <a:off x="838200" y="2362200"/>
            <a:ext cx="4724400" cy="3810000"/>
          </a:xfrm>
          <a:prstGeom prst="rightArrowCallout">
            <a:avLst>
              <a:gd name="adj1" fmla="val 28846"/>
              <a:gd name="adj2" fmla="val 26048"/>
              <a:gd name="adj3" fmla="val 26145"/>
              <a:gd name="adj4" fmla="val 68222"/>
            </a:avLst>
          </a:prstGeom>
          <a:solidFill>
            <a:schemeClr val="accent1">
              <a:lumMod val="60000"/>
              <a:lumOff val="40000"/>
            </a:schemeClr>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4196" y="1374230"/>
            <a:ext cx="8439804" cy="430887"/>
          </a:xfrm>
          <a:prstGeom prst="rect">
            <a:avLst/>
          </a:prstGeom>
          <a:noFill/>
        </p:spPr>
        <p:txBody>
          <a:bodyPr wrap="square" lIns="0" tIns="0" rIns="0" bIns="0" rtlCol="0">
            <a:spAutoFit/>
          </a:bodyPr>
          <a:lstStyle/>
          <a:p>
            <a:r>
              <a:rPr lang="en-US" sz="2800" dirty="0" smtClean="0">
                <a:latin typeface="Gill Sans MT" pitchFamily="34" charset="0"/>
              </a:rPr>
              <a:t>Understand who you’re talking to:</a:t>
            </a:r>
            <a:endParaRPr lang="en-US" sz="280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1920203"/>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3051810"/>
            <a:ext cx="3200400" cy="2369880"/>
          </a:xfrm>
          <a:prstGeom prst="rect">
            <a:avLst/>
          </a:prstGeom>
          <a:noFill/>
        </p:spPr>
        <p:txBody>
          <a:bodyPr wrap="square" lIns="0" tIns="0" rIns="0" bIns="0" numCol="1" spcCol="274320" rtlCol="0">
            <a:spAutoFit/>
          </a:bodyPr>
          <a:lstStyle/>
          <a:p>
            <a:pPr marL="1588" indent="-1588" algn="ctr"/>
            <a:r>
              <a:rPr lang="en-US" sz="2400" b="1" dirty="0" smtClean="0">
                <a:solidFill>
                  <a:schemeClr val="accent1">
                    <a:lumMod val="50000"/>
                  </a:schemeClr>
                </a:solidFill>
                <a:latin typeface="Gill Sans MT" pitchFamily="34" charset="0"/>
              </a:rPr>
              <a:t>Reporter</a:t>
            </a:r>
          </a:p>
          <a:p>
            <a:pPr marL="1588" lvl="1" indent="-1588" algn="ctr">
              <a:buClr>
                <a:schemeClr val="accent1">
                  <a:lumMod val="60000"/>
                  <a:lumOff val="40000"/>
                </a:schemeClr>
              </a:buClr>
            </a:pPr>
            <a:endParaRPr lang="en-US" sz="1000" dirty="0" smtClean="0">
              <a:solidFill>
                <a:schemeClr val="bg1"/>
              </a:solidFill>
              <a:latin typeface="Gill Sans MT" pitchFamily="34" charset="0"/>
            </a:endParaRPr>
          </a:p>
          <a:p>
            <a:pPr marL="1588" lvl="1" indent="-1588" algn="ctr">
              <a:buClr>
                <a:schemeClr val="accent1">
                  <a:lumMod val="60000"/>
                  <a:lumOff val="40000"/>
                </a:schemeClr>
              </a:buClr>
            </a:pPr>
            <a:r>
              <a:rPr lang="en-US" sz="2000" dirty="0" smtClean="0">
                <a:solidFill>
                  <a:schemeClr val="bg1"/>
                </a:solidFill>
                <a:latin typeface="Gill Sans MT" pitchFamily="34" charset="0"/>
              </a:rPr>
              <a:t>Experience</a:t>
            </a:r>
          </a:p>
          <a:p>
            <a:pPr marL="1588" lvl="1" indent="-1588" algn="ctr">
              <a:buClr>
                <a:schemeClr val="accent1">
                  <a:lumMod val="60000"/>
                  <a:lumOff val="40000"/>
                </a:schemeClr>
              </a:buClr>
            </a:pPr>
            <a:r>
              <a:rPr lang="en-US" sz="2000" dirty="0" smtClean="0">
                <a:solidFill>
                  <a:schemeClr val="bg1"/>
                </a:solidFill>
                <a:latin typeface="Gill Sans MT" pitchFamily="34" charset="0"/>
              </a:rPr>
              <a:t>Interviewing Style</a:t>
            </a:r>
          </a:p>
          <a:p>
            <a:pPr marL="1588" lvl="1" indent="-1588" algn="ctr">
              <a:buClr>
                <a:schemeClr val="accent1">
                  <a:lumMod val="60000"/>
                  <a:lumOff val="40000"/>
                </a:schemeClr>
              </a:buClr>
            </a:pPr>
            <a:r>
              <a:rPr lang="en-US" sz="2000" dirty="0" smtClean="0">
                <a:solidFill>
                  <a:schemeClr val="bg1"/>
                </a:solidFill>
                <a:latin typeface="Gill Sans MT" pitchFamily="34" charset="0"/>
              </a:rPr>
              <a:t>Relationships / Sources</a:t>
            </a:r>
          </a:p>
          <a:p>
            <a:pPr marL="1588" lvl="1" indent="-1588" algn="ctr">
              <a:buClr>
                <a:schemeClr val="accent1">
                  <a:lumMod val="60000"/>
                  <a:lumOff val="40000"/>
                </a:schemeClr>
              </a:buClr>
            </a:pPr>
            <a:r>
              <a:rPr lang="en-US" sz="2000" dirty="0" smtClean="0">
                <a:solidFill>
                  <a:schemeClr val="bg1"/>
                </a:solidFill>
                <a:latin typeface="Gill Sans MT" pitchFamily="34" charset="0"/>
              </a:rPr>
              <a:t>Balanced / Sensational</a:t>
            </a:r>
          </a:p>
          <a:p>
            <a:pPr marL="1588" lvl="1" indent="-1588" algn="ctr">
              <a:buClr>
                <a:schemeClr val="accent1">
                  <a:lumMod val="60000"/>
                  <a:lumOff val="40000"/>
                </a:schemeClr>
              </a:buClr>
            </a:pPr>
            <a:r>
              <a:rPr lang="en-US" sz="2000" dirty="0" smtClean="0">
                <a:solidFill>
                  <a:schemeClr val="bg1"/>
                </a:solidFill>
                <a:latin typeface="Gill Sans MT" pitchFamily="34" charset="0"/>
              </a:rPr>
              <a:t>Reputation with audience</a:t>
            </a:r>
          </a:p>
          <a:p>
            <a:pPr marL="1588" lvl="1" indent="-1588" algn="ctr">
              <a:buClr>
                <a:schemeClr val="accent1">
                  <a:lumMod val="60000"/>
                  <a:lumOff val="40000"/>
                </a:schemeClr>
              </a:buClr>
            </a:pPr>
            <a:r>
              <a:rPr lang="en-US" sz="2000" dirty="0" smtClean="0">
                <a:solidFill>
                  <a:schemeClr val="bg1"/>
                </a:solidFill>
                <a:latin typeface="Gill Sans MT" pitchFamily="34" charset="0"/>
              </a:rPr>
              <a:t>Potential story bounce?</a:t>
            </a:r>
          </a:p>
        </p:txBody>
      </p:sp>
      <p:sp>
        <p:nvSpPr>
          <p:cNvPr id="13" name="TextBox 12"/>
          <p:cNvSpPr txBox="1"/>
          <p:nvPr/>
        </p:nvSpPr>
        <p:spPr>
          <a:xfrm>
            <a:off x="5105400" y="3055620"/>
            <a:ext cx="3200400" cy="1754326"/>
          </a:xfrm>
          <a:prstGeom prst="rect">
            <a:avLst/>
          </a:prstGeom>
          <a:noFill/>
        </p:spPr>
        <p:txBody>
          <a:bodyPr wrap="square" lIns="0" tIns="0" rIns="0" bIns="0" numCol="1" spcCol="274320" rtlCol="0">
            <a:spAutoFit/>
          </a:bodyPr>
          <a:lstStyle/>
          <a:p>
            <a:pPr marL="1588" indent="-1588" algn="ctr"/>
            <a:r>
              <a:rPr lang="en-US" sz="2400" b="1" dirty="0" smtClean="0">
                <a:solidFill>
                  <a:schemeClr val="accent1">
                    <a:lumMod val="50000"/>
                  </a:schemeClr>
                </a:solidFill>
                <a:latin typeface="Gill Sans MT" pitchFamily="34" charset="0"/>
              </a:rPr>
              <a:t>Audience</a:t>
            </a:r>
          </a:p>
          <a:p>
            <a:pPr marL="1588" lvl="1" indent="-1588" algn="ctr">
              <a:buClr>
                <a:schemeClr val="accent1">
                  <a:lumMod val="60000"/>
                  <a:lumOff val="40000"/>
                </a:schemeClr>
              </a:buClr>
            </a:pPr>
            <a:endParaRPr lang="en-US" sz="1000" dirty="0" smtClean="0">
              <a:solidFill>
                <a:schemeClr val="accent1">
                  <a:lumMod val="60000"/>
                  <a:lumOff val="40000"/>
                </a:schemeClr>
              </a:solidFill>
              <a:latin typeface="Gill Sans MT" pitchFamily="34" charset="0"/>
            </a:endParaRPr>
          </a:p>
          <a:p>
            <a:pPr marL="1588" lvl="1" indent="-1588" algn="ctr">
              <a:buClr>
                <a:schemeClr val="accent1">
                  <a:lumMod val="60000"/>
                  <a:lumOff val="40000"/>
                </a:schemeClr>
              </a:buClr>
            </a:pPr>
            <a:r>
              <a:rPr lang="en-US" sz="2000" dirty="0" smtClean="0">
                <a:solidFill>
                  <a:schemeClr val="bg1"/>
                </a:solidFill>
                <a:latin typeface="Gill Sans MT" pitchFamily="34" charset="0"/>
              </a:rPr>
              <a:t>Demographics</a:t>
            </a:r>
          </a:p>
          <a:p>
            <a:pPr marL="1588" lvl="1" indent="-1588" algn="ctr">
              <a:buClr>
                <a:schemeClr val="accent1">
                  <a:lumMod val="60000"/>
                  <a:lumOff val="40000"/>
                </a:schemeClr>
              </a:buClr>
            </a:pPr>
            <a:r>
              <a:rPr lang="en-US" sz="2000" dirty="0" smtClean="0">
                <a:solidFill>
                  <a:schemeClr val="bg1"/>
                </a:solidFill>
                <a:latin typeface="Gill Sans MT" pitchFamily="34" charset="0"/>
              </a:rPr>
              <a:t>Location</a:t>
            </a:r>
          </a:p>
          <a:p>
            <a:pPr marL="1588" lvl="1" indent="-1588" algn="ctr">
              <a:buClr>
                <a:schemeClr val="accent1">
                  <a:lumMod val="60000"/>
                  <a:lumOff val="40000"/>
                </a:schemeClr>
              </a:buClr>
            </a:pPr>
            <a:r>
              <a:rPr lang="en-US" sz="2000" dirty="0" smtClean="0">
                <a:solidFill>
                  <a:schemeClr val="bg1"/>
                </a:solidFill>
                <a:latin typeface="Gill Sans MT" pitchFamily="34" charset="0"/>
              </a:rPr>
              <a:t>Knowledge level</a:t>
            </a:r>
          </a:p>
          <a:p>
            <a:pPr marL="1588" lvl="1" indent="-1588" algn="ctr">
              <a:buClr>
                <a:schemeClr val="accent1">
                  <a:lumMod val="60000"/>
                  <a:lumOff val="40000"/>
                </a:schemeClr>
              </a:buClr>
            </a:pPr>
            <a:r>
              <a:rPr lang="en-US" sz="2000" dirty="0" smtClean="0">
                <a:solidFill>
                  <a:schemeClr val="bg1"/>
                </a:solidFill>
                <a:latin typeface="Gill Sans MT" pitchFamily="34" charset="0"/>
              </a:rPr>
              <a:t>Why do they care?</a:t>
            </a:r>
          </a:p>
        </p:txBody>
      </p:sp>
      <p:sp>
        <p:nvSpPr>
          <p:cNvPr id="25" name="TextBox 24"/>
          <p:cNvSpPr txBox="1"/>
          <p:nvPr/>
        </p:nvSpPr>
        <p:spPr>
          <a:xfrm>
            <a:off x="3962400" y="3928110"/>
            <a:ext cx="1371600" cy="707886"/>
          </a:xfrm>
          <a:prstGeom prst="rect">
            <a:avLst/>
          </a:prstGeom>
          <a:noFill/>
        </p:spPr>
        <p:txBody>
          <a:bodyPr wrap="square" rtlCol="0">
            <a:spAutoFit/>
          </a:bodyPr>
          <a:lstStyle/>
          <a:p>
            <a:pPr algn="ctr"/>
            <a:r>
              <a:rPr lang="en-US" sz="2000" b="1" dirty="0" smtClean="0">
                <a:solidFill>
                  <a:schemeClr val="accent1">
                    <a:lumMod val="75000"/>
                  </a:schemeClr>
                </a:solidFill>
              </a:rPr>
              <a:t>News</a:t>
            </a:r>
          </a:p>
          <a:p>
            <a:pPr algn="ctr"/>
            <a:r>
              <a:rPr lang="en-US" sz="2000" b="1" dirty="0" smtClean="0">
                <a:solidFill>
                  <a:schemeClr val="accent1">
                    <a:lumMod val="75000"/>
                  </a:schemeClr>
                </a:solidFill>
              </a:rPr>
              <a:t>Medium</a:t>
            </a:r>
            <a:endParaRPr lang="en-US" sz="2000" b="1" dirty="0">
              <a:solidFill>
                <a:schemeClr val="accent1">
                  <a:lumMod val="75000"/>
                </a:schemeClr>
              </a:solidFill>
            </a:endParaRPr>
          </a:p>
        </p:txBody>
      </p:sp>
      <p:sp>
        <p:nvSpPr>
          <p:cNvPr id="15" name="TextBox 14"/>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vertical)">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vertical)">
                                      <p:cBhvr>
                                        <p:cTn id="10" dur="500"/>
                                        <p:tgtEl>
                                          <p:spTgt spid="10"/>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1000"/>
                            </p:stCondLst>
                            <p:childTnLst>
                              <p:par>
                                <p:cTn id="18" presetID="3" presetClass="entr" presetSubtype="5" fill="hold" grpId="1"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vertical)">
                                      <p:cBhvr>
                                        <p:cTn id="20" dur="500"/>
                                        <p:tgtEl>
                                          <p:spTgt spid="20"/>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17" grpId="0" animBg="1"/>
      <p:bldP spid="10" grpId="0"/>
      <p:bldP spid="1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685800" y="1905000"/>
            <a:ext cx="7772400" cy="449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00954" y="4214446"/>
            <a:ext cx="3604846" cy="2033954"/>
          </a:xfrm>
          <a:prstGeom prst="rect">
            <a:avLst/>
          </a:prstGeom>
          <a:solidFill>
            <a:schemeClr val="accent1">
              <a:lumMod val="60000"/>
              <a:lumOff val="4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38200" y="4226169"/>
            <a:ext cx="3657600" cy="2022231"/>
          </a:xfrm>
          <a:prstGeom prst="rect">
            <a:avLst/>
          </a:prstGeom>
          <a:solidFill>
            <a:schemeClr val="accent1">
              <a:lumMod val="60000"/>
              <a:lumOff val="4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700955" y="2057400"/>
            <a:ext cx="3604845" cy="1981200"/>
          </a:xfrm>
          <a:prstGeom prst="rect">
            <a:avLst/>
          </a:prstGeom>
          <a:solidFill>
            <a:schemeClr val="accent1">
              <a:lumMod val="60000"/>
              <a:lumOff val="4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38200" y="2057400"/>
            <a:ext cx="3657600" cy="1981200"/>
          </a:xfrm>
          <a:prstGeom prst="rect">
            <a:avLst/>
          </a:prstGeom>
          <a:solidFill>
            <a:schemeClr val="accent1">
              <a:lumMod val="60000"/>
              <a:lumOff val="4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4196" y="1375356"/>
            <a:ext cx="8439804" cy="430887"/>
          </a:xfrm>
          <a:prstGeom prst="rect">
            <a:avLst/>
          </a:prstGeom>
          <a:noFill/>
        </p:spPr>
        <p:txBody>
          <a:bodyPr wrap="square" lIns="0" tIns="0" rIns="0" bIns="0" rtlCol="0">
            <a:spAutoFit/>
          </a:bodyPr>
          <a:lstStyle/>
          <a:p>
            <a:r>
              <a:rPr lang="en-US" sz="2800" dirty="0" smtClean="0">
                <a:latin typeface="Gill Sans MT" pitchFamily="34" charset="0"/>
              </a:rPr>
              <a:t>Understand the interview format:</a:t>
            </a:r>
            <a:endParaRPr lang="en-US" sz="2800" dirty="0">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724400" y="2121877"/>
            <a:ext cx="3581400" cy="1600438"/>
          </a:xfrm>
          <a:prstGeom prst="rect">
            <a:avLst/>
          </a:prstGeom>
          <a:noFill/>
        </p:spPr>
        <p:txBody>
          <a:bodyPr wrap="square" lIns="0" tIns="0" rIns="0" bIns="0" rtlCol="0">
            <a:spAutoFit/>
          </a:bodyPr>
          <a:lstStyle/>
          <a:p>
            <a:pPr marL="236538" indent="-236538" algn="ctr"/>
            <a:r>
              <a:rPr lang="en-US" sz="2400" b="1" spc="50" dirty="0" smtClean="0">
                <a:solidFill>
                  <a:schemeClr val="accent1">
                    <a:lumMod val="50000"/>
                  </a:schemeClr>
                </a:solidFill>
                <a:latin typeface="Gill Sans MT" pitchFamily="34" charset="0"/>
              </a:rPr>
              <a:t>Print</a:t>
            </a:r>
          </a:p>
          <a:p>
            <a:pPr marL="231775" lvl="1"/>
            <a:r>
              <a:rPr lang="en-US" sz="2000" dirty="0" smtClean="0">
                <a:solidFill>
                  <a:schemeClr val="bg1"/>
                </a:solidFill>
                <a:latin typeface="Gill Sans MT" pitchFamily="34" charset="0"/>
              </a:rPr>
              <a:t>One-on-One Interview</a:t>
            </a:r>
          </a:p>
          <a:p>
            <a:pPr marL="231775" lvl="1"/>
            <a:r>
              <a:rPr lang="en-US" sz="2000" dirty="0" smtClean="0">
                <a:solidFill>
                  <a:schemeClr val="bg1"/>
                </a:solidFill>
                <a:latin typeface="Gill Sans MT" pitchFamily="34" charset="0"/>
              </a:rPr>
              <a:t>Editorial Board</a:t>
            </a:r>
          </a:p>
          <a:p>
            <a:pPr marL="231775" lvl="1"/>
            <a:r>
              <a:rPr lang="en-US" sz="2000" dirty="0" smtClean="0">
                <a:solidFill>
                  <a:schemeClr val="bg1"/>
                </a:solidFill>
                <a:latin typeface="Gill Sans MT" pitchFamily="34" charset="0"/>
              </a:rPr>
              <a:t>Letter to the Editor</a:t>
            </a:r>
          </a:p>
          <a:p>
            <a:pPr marL="231775" lvl="1"/>
            <a:r>
              <a:rPr lang="en-US" sz="2000" dirty="0" smtClean="0">
                <a:solidFill>
                  <a:schemeClr val="bg1"/>
                </a:solidFill>
                <a:latin typeface="Gill Sans MT" pitchFamily="34" charset="0"/>
              </a:rPr>
              <a:t>Opinion / Editorial Piece</a:t>
            </a:r>
          </a:p>
        </p:txBody>
      </p:sp>
      <p:sp>
        <p:nvSpPr>
          <p:cNvPr id="18" name="TextBox 17"/>
          <p:cNvSpPr txBox="1"/>
          <p:nvPr/>
        </p:nvSpPr>
        <p:spPr>
          <a:xfrm>
            <a:off x="838200" y="2121877"/>
            <a:ext cx="3657600" cy="1908215"/>
          </a:xfrm>
          <a:prstGeom prst="rect">
            <a:avLst/>
          </a:prstGeom>
          <a:noFill/>
        </p:spPr>
        <p:txBody>
          <a:bodyPr wrap="square" lIns="0" tIns="0" rIns="0" bIns="0" rtlCol="0">
            <a:spAutoFit/>
          </a:bodyPr>
          <a:lstStyle/>
          <a:p>
            <a:pPr marL="236538" indent="-236538" algn="ctr"/>
            <a:r>
              <a:rPr lang="en-US" sz="2400" b="1" spc="50" dirty="0" smtClean="0">
                <a:solidFill>
                  <a:schemeClr val="accent1">
                    <a:lumMod val="50000"/>
                  </a:schemeClr>
                </a:solidFill>
                <a:latin typeface="Gill Sans MT" pitchFamily="34" charset="0"/>
              </a:rPr>
              <a:t>Television</a:t>
            </a:r>
          </a:p>
          <a:p>
            <a:pPr marL="231775" lvl="1"/>
            <a:r>
              <a:rPr lang="en-US" sz="2000" dirty="0" smtClean="0">
                <a:solidFill>
                  <a:schemeClr val="bg1"/>
                </a:solidFill>
                <a:latin typeface="Gill Sans MT" pitchFamily="34" charset="0"/>
              </a:rPr>
              <a:t>Studio Interview</a:t>
            </a:r>
          </a:p>
          <a:p>
            <a:pPr marL="231775" lvl="1"/>
            <a:r>
              <a:rPr lang="en-US" sz="2000" dirty="0" smtClean="0">
                <a:solidFill>
                  <a:schemeClr val="bg1"/>
                </a:solidFill>
                <a:latin typeface="Gill Sans MT" pitchFamily="34" charset="0"/>
              </a:rPr>
              <a:t>Remote Interview</a:t>
            </a:r>
          </a:p>
          <a:p>
            <a:pPr marL="231775" lvl="1"/>
            <a:r>
              <a:rPr lang="en-US" sz="2000" dirty="0" smtClean="0">
                <a:solidFill>
                  <a:schemeClr val="bg1"/>
                </a:solidFill>
                <a:latin typeface="Gill Sans MT" pitchFamily="34" charset="0"/>
              </a:rPr>
              <a:t>Ambush Interview</a:t>
            </a:r>
          </a:p>
          <a:p>
            <a:pPr marL="231775" lvl="1"/>
            <a:r>
              <a:rPr lang="en-US" sz="2000" dirty="0" smtClean="0">
                <a:solidFill>
                  <a:schemeClr val="bg1"/>
                </a:solidFill>
                <a:latin typeface="Gill Sans MT" pitchFamily="34" charset="0"/>
              </a:rPr>
              <a:t>Stand-up / On-scene Interview</a:t>
            </a:r>
          </a:p>
          <a:p>
            <a:pPr marL="234950" lvl="1"/>
            <a:r>
              <a:rPr lang="en-US" sz="2000" dirty="0" smtClean="0">
                <a:solidFill>
                  <a:schemeClr val="bg1"/>
                </a:solidFill>
                <a:latin typeface="Gill Sans MT" pitchFamily="34" charset="0"/>
              </a:rPr>
              <a:t>Edited Interview</a:t>
            </a:r>
          </a:p>
        </p:txBody>
      </p:sp>
      <p:sp>
        <p:nvSpPr>
          <p:cNvPr id="19" name="TextBox 18"/>
          <p:cNvSpPr txBox="1"/>
          <p:nvPr/>
        </p:nvSpPr>
        <p:spPr>
          <a:xfrm>
            <a:off x="838200" y="4283320"/>
            <a:ext cx="3657600" cy="1292662"/>
          </a:xfrm>
          <a:prstGeom prst="rect">
            <a:avLst/>
          </a:prstGeom>
          <a:noFill/>
        </p:spPr>
        <p:txBody>
          <a:bodyPr wrap="square" lIns="0" tIns="0" rIns="0" bIns="0" rtlCol="0">
            <a:spAutoFit/>
          </a:bodyPr>
          <a:lstStyle/>
          <a:p>
            <a:pPr marL="236538" indent="-236538" algn="ctr"/>
            <a:r>
              <a:rPr lang="en-US" sz="2400" b="1" spc="50" dirty="0" smtClean="0">
                <a:solidFill>
                  <a:schemeClr val="accent1">
                    <a:lumMod val="50000"/>
                  </a:schemeClr>
                </a:solidFill>
                <a:latin typeface="Gill Sans MT" pitchFamily="34" charset="0"/>
              </a:rPr>
              <a:t>Audio Only</a:t>
            </a:r>
          </a:p>
          <a:p>
            <a:pPr marL="342900" lvl="1" indent="-107950"/>
            <a:r>
              <a:rPr lang="en-US" sz="2000" dirty="0" smtClean="0">
                <a:solidFill>
                  <a:schemeClr val="bg1"/>
                </a:solidFill>
                <a:latin typeface="Gill Sans MT" pitchFamily="34" charset="0"/>
              </a:rPr>
              <a:t>Phone-in Interview</a:t>
            </a:r>
          </a:p>
          <a:p>
            <a:pPr marL="342900" lvl="1" indent="-107950"/>
            <a:r>
              <a:rPr lang="en-US" sz="2000" dirty="0" smtClean="0">
                <a:solidFill>
                  <a:schemeClr val="bg1"/>
                </a:solidFill>
                <a:latin typeface="Gill Sans MT" pitchFamily="34" charset="0"/>
              </a:rPr>
              <a:t>Radio Interview</a:t>
            </a:r>
          </a:p>
          <a:p>
            <a:pPr marL="342900" lvl="1" indent="-107950"/>
            <a:r>
              <a:rPr lang="en-US" sz="2000" dirty="0" smtClean="0">
                <a:solidFill>
                  <a:schemeClr val="bg1"/>
                </a:solidFill>
                <a:latin typeface="Gill Sans MT" pitchFamily="34" charset="0"/>
              </a:rPr>
              <a:t>Blogger’s Roundtable Interview</a:t>
            </a:r>
          </a:p>
        </p:txBody>
      </p:sp>
      <p:sp>
        <p:nvSpPr>
          <p:cNvPr id="20" name="TextBox 19"/>
          <p:cNvSpPr txBox="1"/>
          <p:nvPr/>
        </p:nvSpPr>
        <p:spPr>
          <a:xfrm>
            <a:off x="4724400" y="4267494"/>
            <a:ext cx="3581400" cy="1600438"/>
          </a:xfrm>
          <a:prstGeom prst="rect">
            <a:avLst/>
          </a:prstGeom>
          <a:noFill/>
        </p:spPr>
        <p:txBody>
          <a:bodyPr wrap="square" lIns="0" tIns="0" rIns="0" bIns="0" rtlCol="0">
            <a:spAutoFit/>
          </a:bodyPr>
          <a:lstStyle/>
          <a:p>
            <a:pPr marL="236538" indent="-236538" algn="ctr"/>
            <a:r>
              <a:rPr lang="en-US" sz="2400" b="1" spc="50" dirty="0" smtClean="0">
                <a:solidFill>
                  <a:schemeClr val="accent1">
                    <a:lumMod val="50000"/>
                  </a:schemeClr>
                </a:solidFill>
                <a:latin typeface="Gill Sans MT" pitchFamily="34" charset="0"/>
              </a:rPr>
              <a:t>Combined Media</a:t>
            </a:r>
          </a:p>
          <a:p>
            <a:pPr marL="231775" lvl="1"/>
            <a:r>
              <a:rPr lang="en-US" sz="2000" dirty="0" smtClean="0">
                <a:solidFill>
                  <a:schemeClr val="bg1"/>
                </a:solidFill>
                <a:latin typeface="Gill Sans MT" pitchFamily="34" charset="0"/>
              </a:rPr>
              <a:t>Press Conference</a:t>
            </a:r>
          </a:p>
          <a:p>
            <a:pPr marL="231775" lvl="1"/>
            <a:r>
              <a:rPr lang="en-US" sz="2000" dirty="0" smtClean="0">
                <a:solidFill>
                  <a:schemeClr val="bg1"/>
                </a:solidFill>
                <a:latin typeface="Gill Sans MT" pitchFamily="34" charset="0"/>
              </a:rPr>
              <a:t>Media Availabilities</a:t>
            </a:r>
          </a:p>
          <a:p>
            <a:pPr marL="231775" lvl="1"/>
            <a:r>
              <a:rPr lang="en-US" sz="2000" dirty="0" smtClean="0">
                <a:solidFill>
                  <a:schemeClr val="bg1"/>
                </a:solidFill>
                <a:latin typeface="Gill Sans MT" pitchFamily="34" charset="0"/>
              </a:rPr>
              <a:t>All-in-One Reporter</a:t>
            </a:r>
          </a:p>
          <a:p>
            <a:pPr marL="231775" lvl="1"/>
            <a:r>
              <a:rPr lang="en-US" sz="2000" dirty="0" smtClean="0">
                <a:solidFill>
                  <a:schemeClr val="bg1"/>
                </a:solidFill>
                <a:latin typeface="Gill Sans MT" pitchFamily="34" charset="0"/>
              </a:rPr>
              <a:t>Citizen Journalist</a:t>
            </a:r>
          </a:p>
        </p:txBody>
      </p:sp>
      <p:sp>
        <p:nvSpPr>
          <p:cNvPr id="17" name="TextBox 16"/>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 Box 16"/>
          <p:cNvSpPr txBox="1">
            <a:spLocks noChangeArrowheads="1"/>
          </p:cNvSpPr>
          <p:nvPr/>
        </p:nvSpPr>
        <p:spPr bwMode="auto">
          <a:xfrm>
            <a:off x="685800" y="4931319"/>
            <a:ext cx="7848600" cy="1926681"/>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20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endParaRPr lang="en-US" sz="2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Sometimes they write what I say and not what I mean. </a:t>
            </a:r>
          </a:p>
          <a:p>
            <a:pPr algn="r">
              <a:lnSpc>
                <a:spcPct val="90000"/>
              </a:lnSpc>
              <a:spcBef>
                <a:spcPct val="20000"/>
              </a:spcBef>
              <a:buClr>
                <a:srgbClr val="000099"/>
              </a:buClr>
              <a:buSzPct val="80000"/>
              <a:buFont typeface="Wingdings" pitchFamily="2" charset="2"/>
              <a:buNone/>
            </a:pPr>
            <a:r>
              <a:rPr lang="en-US" sz="2200" dirty="0" smtClean="0">
                <a:solidFill>
                  <a:schemeClr val="accent1">
                    <a:lumMod val="40000"/>
                    <a:lumOff val="60000"/>
                  </a:schemeClr>
                </a:solidFill>
                <a:latin typeface="Gill Sans MT" pitchFamily="34" charset="0"/>
              </a:rPr>
              <a:t>– Baseball player Pedro Guerrero on reporters</a:t>
            </a:r>
          </a:p>
          <a:p>
            <a:pPr algn="r">
              <a:lnSpc>
                <a:spcPct val="90000"/>
              </a:lnSpc>
              <a:spcBef>
                <a:spcPct val="20000"/>
              </a:spcBef>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4196" y="2362200"/>
            <a:ext cx="2514600" cy="2215991"/>
          </a:xfrm>
          <a:prstGeom prst="rect">
            <a:avLst/>
          </a:prstGeom>
          <a:noFill/>
        </p:spPr>
        <p:txBody>
          <a:bodyPr wrap="square" lIns="0" tIns="0" rIns="0" bIns="0" rtlCol="0">
            <a:spAutoFit/>
          </a:bodyPr>
          <a:lstStyle/>
          <a:p>
            <a:r>
              <a:rPr lang="en-US" sz="2400" b="1" spc="50" dirty="0" smtClean="0">
                <a:solidFill>
                  <a:schemeClr val="accent1">
                    <a:lumMod val="75000"/>
                  </a:schemeClr>
                </a:solidFill>
                <a:latin typeface="Gill Sans MT" pitchFamily="34" charset="0"/>
              </a:rPr>
              <a:t>Key bits of information </a:t>
            </a:r>
            <a:r>
              <a:rPr lang="en-US" sz="2400" spc="50" dirty="0" smtClean="0">
                <a:latin typeface="Gill Sans MT" pitchFamily="34" charset="0"/>
              </a:rPr>
              <a:t>you want your audience to know in a form the media can use</a:t>
            </a:r>
            <a:endParaRPr lang="en-US" sz="2400" b="1" spc="50" dirty="0">
              <a:solidFill>
                <a:schemeClr val="accent1">
                  <a:lumMod val="60000"/>
                  <a:lumOff val="40000"/>
                </a:schemeClr>
              </a:solidFill>
              <a:latin typeface="Gill Sans MT" pitchFamily="34" charset="0"/>
            </a:endParaRPr>
          </a:p>
        </p:txBody>
      </p:sp>
      <p:sp>
        <p:nvSpPr>
          <p:cNvPr id="9" name="TextBox 8"/>
          <p:cNvSpPr txBox="1"/>
          <p:nvPr/>
        </p:nvSpPr>
        <p:spPr>
          <a:xfrm>
            <a:off x="3447396" y="2362200"/>
            <a:ext cx="2362200" cy="1846659"/>
          </a:xfrm>
          <a:prstGeom prst="rect">
            <a:avLst/>
          </a:prstGeom>
          <a:noFill/>
        </p:spPr>
        <p:txBody>
          <a:bodyPr wrap="square" lIns="0" tIns="0" rIns="0" bIns="0" rtlCol="0">
            <a:spAutoFit/>
          </a:bodyPr>
          <a:lstStyle/>
          <a:p>
            <a:r>
              <a:rPr lang="en-US" sz="2400" b="1" spc="50" dirty="0" smtClean="0">
                <a:solidFill>
                  <a:schemeClr val="accent1">
                    <a:lumMod val="75000"/>
                  </a:schemeClr>
                </a:solidFill>
                <a:latin typeface="Gill Sans MT" pitchFamily="34" charset="0"/>
              </a:rPr>
              <a:t>Effects-based</a:t>
            </a:r>
            <a:r>
              <a:rPr lang="en-US" sz="2400" b="1" spc="50" dirty="0" smtClean="0">
                <a:latin typeface="Gill Sans MT" pitchFamily="34" charset="0"/>
              </a:rPr>
              <a:t>: </a:t>
            </a:r>
            <a:r>
              <a:rPr lang="en-US" sz="2400" spc="50" dirty="0" smtClean="0">
                <a:latin typeface="Gill Sans MT" pitchFamily="34" charset="0"/>
              </a:rPr>
              <a:t>Designed to achieve communication goals</a:t>
            </a:r>
            <a:endParaRPr lang="en-US" sz="2400" spc="50" dirty="0">
              <a:solidFill>
                <a:schemeClr val="bg1"/>
              </a:solidFill>
              <a:latin typeface="Gill Sans MT" pitchFamily="34" charset="0"/>
            </a:endParaRPr>
          </a:p>
        </p:txBody>
      </p:sp>
      <p:sp>
        <p:nvSpPr>
          <p:cNvPr id="10" name="TextBox 9"/>
          <p:cNvSpPr txBox="1"/>
          <p:nvPr/>
        </p:nvSpPr>
        <p:spPr>
          <a:xfrm>
            <a:off x="6251030" y="2362200"/>
            <a:ext cx="2438400" cy="1107996"/>
          </a:xfrm>
          <a:prstGeom prst="rect">
            <a:avLst/>
          </a:prstGeom>
          <a:noFill/>
        </p:spPr>
        <p:txBody>
          <a:bodyPr wrap="square" lIns="0" tIns="0" rIns="0" bIns="0" rtlCol="0">
            <a:spAutoFit/>
          </a:bodyPr>
          <a:lstStyle/>
          <a:p>
            <a:r>
              <a:rPr lang="en-US" sz="2400" b="1" spc="50" dirty="0" smtClean="0">
                <a:solidFill>
                  <a:schemeClr val="accent1">
                    <a:lumMod val="75000"/>
                  </a:schemeClr>
                </a:solidFill>
                <a:latin typeface="Gill Sans MT" pitchFamily="34" charset="0"/>
              </a:rPr>
              <a:t>Repeatable</a:t>
            </a:r>
            <a:r>
              <a:rPr lang="en-US" sz="2400" spc="50" dirty="0" smtClean="0">
                <a:latin typeface="Gill Sans MT" pitchFamily="34" charset="0"/>
              </a:rPr>
              <a:t> to help cut through the clutter</a:t>
            </a:r>
          </a:p>
        </p:txBody>
      </p:sp>
      <p:sp>
        <p:nvSpPr>
          <p:cNvPr id="13" name="Rectangle 12"/>
          <p:cNvSpPr/>
          <p:nvPr/>
        </p:nvSpPr>
        <p:spPr>
          <a:xfrm>
            <a:off x="685800" y="2057400"/>
            <a:ext cx="7696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95600" y="1905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403132"/>
            <a:ext cx="8458200" cy="430887"/>
          </a:xfrm>
          <a:prstGeom prst="rect">
            <a:avLst/>
          </a:prstGeom>
          <a:noFill/>
        </p:spPr>
        <p:txBody>
          <a:bodyPr wrap="square" lIns="0" tIns="0" rIns="0" bIns="0" rtlCol="0">
            <a:spAutoFit/>
          </a:bodyPr>
          <a:lstStyle/>
          <a:p>
            <a:r>
              <a:rPr lang="en-US" sz="2800" dirty="0" smtClean="0">
                <a:latin typeface="Gill Sans MT" pitchFamily="34" charset="0"/>
              </a:rPr>
              <a:t>What is a message?</a:t>
            </a:r>
            <a:endParaRPr lang="en-US" sz="2800" dirty="0">
              <a:latin typeface="Gill Sans MT" pitchFamily="34" charset="0"/>
            </a:endParaRPr>
          </a:p>
        </p:txBody>
      </p:sp>
      <p:sp>
        <p:nvSpPr>
          <p:cNvPr id="20" name="TextBox 19"/>
          <p:cNvSpPr txBox="1"/>
          <p:nvPr/>
        </p:nvSpPr>
        <p:spPr>
          <a:xfrm>
            <a:off x="685800" y="4876800"/>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7" name="TextBox 16"/>
          <p:cNvSpPr txBox="1"/>
          <p:nvPr/>
        </p:nvSpPr>
        <p:spPr>
          <a:xfrm>
            <a:off x="6251030" y="3810000"/>
            <a:ext cx="2209800" cy="738664"/>
          </a:xfrm>
          <a:prstGeom prst="rect">
            <a:avLst/>
          </a:prstGeom>
          <a:noFill/>
        </p:spPr>
        <p:txBody>
          <a:bodyPr wrap="square" lIns="0" tIns="0" rIns="0" bIns="0" rtlCol="0">
            <a:spAutoFit/>
          </a:bodyPr>
          <a:lstStyle/>
          <a:p>
            <a:r>
              <a:rPr lang="en-US" sz="2400" i="1" spc="50" dirty="0" smtClean="0">
                <a:latin typeface="Gill Sans MT" pitchFamily="34" charset="0"/>
              </a:rPr>
              <a:t>Always</a:t>
            </a:r>
            <a:r>
              <a:rPr lang="en-US" sz="2400" spc="50" dirty="0" smtClean="0">
                <a:latin typeface="Gill Sans MT" pitchFamily="34" charset="0"/>
              </a:rPr>
              <a:t> tied to a factual answer</a:t>
            </a:r>
            <a:endParaRPr lang="en-US" sz="2400" spc="50" dirty="0">
              <a:latin typeface="Gill Sans MT" pitchFamily="34"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val Callout 24"/>
          <p:cNvSpPr/>
          <p:nvPr/>
        </p:nvSpPr>
        <p:spPr>
          <a:xfrm>
            <a:off x="4495800" y="1676400"/>
            <a:ext cx="3962400" cy="1600200"/>
          </a:xfrm>
          <a:prstGeom prst="wedgeEllipseCallout">
            <a:avLst/>
          </a:prstGeom>
          <a:gradFill flip="none" rotWithShape="1">
            <a:gsLst>
              <a:gs pos="0">
                <a:schemeClr val="accent1">
                  <a:lumMod val="50000"/>
                </a:schemeClr>
              </a:gs>
              <a:gs pos="50000">
                <a:schemeClr val="accent1">
                  <a:tint val="44500"/>
                  <a:satMod val="160000"/>
                </a:schemeClr>
              </a:gs>
              <a:gs pos="100000">
                <a:schemeClr val="accent1">
                  <a:tint val="23500"/>
                  <a:satMod val="160000"/>
                </a:schemeClr>
              </a:gs>
            </a:gsLst>
            <a:lin ang="135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2057400"/>
            <a:ext cx="3352800" cy="861774"/>
          </a:xfrm>
          <a:prstGeom prst="rect">
            <a:avLst/>
          </a:prstGeom>
          <a:noFill/>
        </p:spPr>
        <p:txBody>
          <a:bodyPr wrap="square" lIns="0" tIns="0" rIns="0" bIns="0" rtlCol="0">
            <a:spAutoFit/>
          </a:bodyPr>
          <a:lstStyle/>
          <a:p>
            <a:r>
              <a:rPr lang="en-US" sz="2800" dirty="0" smtClean="0">
                <a:latin typeface="Gill Sans MT" pitchFamily="34" charset="0"/>
              </a:rPr>
              <a:t>Telling your story in </a:t>
            </a:r>
            <a:r>
              <a:rPr lang="en-US" sz="2800" b="1" dirty="0" smtClean="0">
                <a:solidFill>
                  <a:schemeClr val="accent1">
                    <a:lumMod val="75000"/>
                  </a:schemeClr>
                </a:solidFill>
                <a:latin typeface="Gill Sans MT" pitchFamily="34" charset="0"/>
              </a:rPr>
              <a:t>10</a:t>
            </a:r>
            <a:r>
              <a:rPr lang="en-US" sz="2800" dirty="0" smtClean="0">
                <a:latin typeface="Gill Sans MT" pitchFamily="34" charset="0"/>
              </a:rPr>
              <a:t> seconds or less:</a:t>
            </a:r>
            <a:endParaRPr lang="en-US" sz="2800" dirty="0">
              <a:latin typeface="Gill Sans MT" pitchFamily="34" charset="0"/>
            </a:endParaRPr>
          </a:p>
        </p:txBody>
      </p:sp>
      <p:sp>
        <p:nvSpPr>
          <p:cNvPr id="17" name="Rectangle 16"/>
          <p:cNvSpPr/>
          <p:nvPr/>
        </p:nvSpPr>
        <p:spPr>
          <a:xfrm>
            <a:off x="714702" y="3886200"/>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48000" y="3810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791200" y="3886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
        <p:nvSpPr>
          <p:cNvPr id="27" name="TextBox 26"/>
          <p:cNvSpPr txBox="1"/>
          <p:nvPr/>
        </p:nvSpPr>
        <p:spPr>
          <a:xfrm>
            <a:off x="4495800" y="1981200"/>
            <a:ext cx="3962400" cy="954107"/>
          </a:xfrm>
          <a:prstGeom prst="rect">
            <a:avLst/>
          </a:prstGeom>
          <a:noFill/>
        </p:spPr>
        <p:txBody>
          <a:bodyPr wrap="square" rtlCol="0">
            <a:spAutoFit/>
          </a:bodyPr>
          <a:lstStyle/>
          <a:p>
            <a:pPr algn="ctr"/>
            <a:r>
              <a:rPr lang="en-US" sz="2800" b="1" dirty="0" smtClean="0">
                <a:solidFill>
                  <a:schemeClr val="bg1"/>
                </a:solidFill>
                <a:effectLst>
                  <a:outerShdw blurRad="50800" dist="50800" dir="5400000" algn="ctr" rotWithShape="0">
                    <a:schemeClr val="accent1">
                      <a:lumMod val="75000"/>
                    </a:schemeClr>
                  </a:outerShdw>
                </a:effectLst>
              </a:rPr>
              <a:t>10 seconds =</a:t>
            </a:r>
          </a:p>
          <a:p>
            <a:pPr algn="ctr"/>
            <a:r>
              <a:rPr lang="en-US" sz="2800" b="1" dirty="0" smtClean="0">
                <a:solidFill>
                  <a:schemeClr val="bg1"/>
                </a:solidFill>
                <a:effectLst>
                  <a:outerShdw blurRad="50800" dist="50800" dir="5400000" algn="ctr" rotWithShape="0">
                    <a:schemeClr val="accent1">
                      <a:lumMod val="75000"/>
                    </a:schemeClr>
                  </a:outerShdw>
                </a:effectLst>
              </a:rPr>
              <a:t>35 words</a:t>
            </a:r>
            <a:endParaRPr lang="en-US" sz="2800" b="1" dirty="0">
              <a:solidFill>
                <a:schemeClr val="bg1"/>
              </a:solidFill>
              <a:effectLst>
                <a:outerShdw blurRad="50800" dist="50800" dir="5400000" algn="ctr" rotWithShape="0">
                  <a:schemeClr val="accent1">
                    <a:lumMod val="75000"/>
                  </a:schemeClr>
                </a:outerShdw>
              </a:effectLst>
            </a:endParaRPr>
          </a:p>
        </p:txBody>
      </p:sp>
      <p:sp>
        <p:nvSpPr>
          <p:cNvPr id="24" name="TextBox 23"/>
          <p:cNvSpPr txBox="1"/>
          <p:nvPr/>
        </p:nvSpPr>
        <p:spPr>
          <a:xfrm>
            <a:off x="697375" y="4525675"/>
            <a:ext cx="7848600" cy="1569660"/>
          </a:xfrm>
          <a:prstGeom prst="rect">
            <a:avLst/>
          </a:prstGeom>
          <a:solidFill>
            <a:schemeClr val="accent1">
              <a:lumMod val="40000"/>
              <a:lumOff val="60000"/>
              <a:alpha val="25000"/>
            </a:schemeClr>
          </a:solidFill>
        </p:spPr>
        <p:txBody>
          <a:bodyPr wrap="square" rtlCol="0">
            <a:spAutoFit/>
          </a:bodyPr>
          <a:lstStyle/>
          <a:p>
            <a:r>
              <a:rPr lang="en-US" sz="2400" dirty="0" smtClean="0">
                <a:latin typeface="Gill Sans MT" pitchFamily="34" charset="0"/>
              </a:rPr>
              <a:t>“I fear they do not know us. I fear they do not comprehend the full weight of the burden we carry or the price we pay when we return from battle.  (7/24)</a:t>
            </a:r>
          </a:p>
          <a:p>
            <a:pPr algn="r"/>
            <a:r>
              <a:rPr lang="en-US" sz="2400" spc="-50" dirty="0" smtClean="0">
                <a:solidFill>
                  <a:schemeClr val="accent1">
                    <a:lumMod val="75000"/>
                  </a:schemeClr>
                </a:solidFill>
                <a:latin typeface="Gill Sans MT" pitchFamily="34" charset="0"/>
              </a:rPr>
              <a:t>– Former Chairman of the Joint Chiefs of Staff Adm. Mike Mullen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val Callout 24"/>
          <p:cNvSpPr/>
          <p:nvPr/>
        </p:nvSpPr>
        <p:spPr>
          <a:xfrm>
            <a:off x="4495800" y="1676400"/>
            <a:ext cx="3962400" cy="1600200"/>
          </a:xfrm>
          <a:prstGeom prst="wedgeEllipseCallout">
            <a:avLst/>
          </a:prstGeom>
          <a:gradFill flip="none" rotWithShape="1">
            <a:gsLst>
              <a:gs pos="0">
                <a:schemeClr val="accent1">
                  <a:lumMod val="50000"/>
                </a:schemeClr>
              </a:gs>
              <a:gs pos="50000">
                <a:schemeClr val="accent1">
                  <a:tint val="44500"/>
                  <a:satMod val="160000"/>
                </a:schemeClr>
              </a:gs>
              <a:gs pos="100000">
                <a:schemeClr val="accent1">
                  <a:tint val="23500"/>
                  <a:satMod val="160000"/>
                </a:schemeClr>
              </a:gs>
            </a:gsLst>
            <a:lin ang="135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19400" y="2057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2057400"/>
            <a:ext cx="3352800" cy="861774"/>
          </a:xfrm>
          <a:prstGeom prst="rect">
            <a:avLst/>
          </a:prstGeom>
          <a:noFill/>
        </p:spPr>
        <p:txBody>
          <a:bodyPr wrap="square" lIns="0" tIns="0" rIns="0" bIns="0" rtlCol="0">
            <a:spAutoFit/>
          </a:bodyPr>
          <a:lstStyle/>
          <a:p>
            <a:r>
              <a:rPr lang="en-US" sz="2800" dirty="0" smtClean="0">
                <a:latin typeface="Gill Sans MT" pitchFamily="34" charset="0"/>
              </a:rPr>
              <a:t>Telling your story in </a:t>
            </a:r>
            <a:r>
              <a:rPr lang="en-US" sz="2800" b="1" dirty="0" smtClean="0">
                <a:solidFill>
                  <a:schemeClr val="accent1">
                    <a:lumMod val="75000"/>
                  </a:schemeClr>
                </a:solidFill>
                <a:latin typeface="Gill Sans MT" pitchFamily="34" charset="0"/>
              </a:rPr>
              <a:t>10</a:t>
            </a:r>
            <a:r>
              <a:rPr lang="en-US" sz="2800" dirty="0" smtClean="0">
                <a:latin typeface="Gill Sans MT" pitchFamily="34" charset="0"/>
              </a:rPr>
              <a:t> seconds or less:</a:t>
            </a:r>
            <a:endParaRPr lang="en-US" sz="2800" dirty="0">
              <a:latin typeface="Gill Sans MT" pitchFamily="34" charset="0"/>
            </a:endParaRPr>
          </a:p>
        </p:txBody>
      </p:sp>
      <p:sp>
        <p:nvSpPr>
          <p:cNvPr id="17" name="Rectangle 16"/>
          <p:cNvSpPr/>
          <p:nvPr/>
        </p:nvSpPr>
        <p:spPr>
          <a:xfrm>
            <a:off x="714702" y="3886200"/>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48000" y="3810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791200" y="3886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01566" y="4114800"/>
            <a:ext cx="2590800" cy="1508105"/>
          </a:xfrm>
          <a:prstGeom prst="rect">
            <a:avLst/>
          </a:prstGeom>
          <a:noFill/>
        </p:spPr>
        <p:txBody>
          <a:bodyPr wrap="square" lIns="0" tIns="0" rIns="0" bIns="0" rtlCol="0">
            <a:spAutoFit/>
          </a:bodyPr>
          <a:lstStyle/>
          <a:p>
            <a:r>
              <a:rPr lang="en-US" sz="2400" spc="50" dirty="0" smtClean="0">
                <a:latin typeface="Gill Sans MT" pitchFamily="34" charset="0"/>
              </a:rPr>
              <a:t>Decide what headline you want</a:t>
            </a:r>
            <a:r>
              <a:rPr lang="en-US" sz="2400" b="1" spc="50" dirty="0">
                <a:solidFill>
                  <a:schemeClr val="accent1">
                    <a:lumMod val="60000"/>
                    <a:lumOff val="40000"/>
                  </a:schemeClr>
                </a:solidFill>
                <a:latin typeface="Gill Sans MT" pitchFamily="34" charset="0"/>
              </a:rPr>
              <a:t> </a:t>
            </a:r>
            <a:endParaRPr lang="en-US" sz="2400" b="1" spc="50" dirty="0" smtClean="0">
              <a:solidFill>
                <a:schemeClr val="accent1">
                  <a:lumMod val="60000"/>
                  <a:lumOff val="40000"/>
                </a:schemeClr>
              </a:solidFill>
              <a:latin typeface="Gill Sans MT" pitchFamily="34" charset="0"/>
            </a:endParaRPr>
          </a:p>
          <a:p>
            <a:endParaRPr lang="en-US" sz="1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What you want your audience to remember</a:t>
            </a:r>
            <a:endParaRPr lang="en-US" sz="2000" spc="50" dirty="0" smtClean="0">
              <a:latin typeface="Gill Sans MT" pitchFamily="34" charset="0"/>
            </a:endParaRPr>
          </a:p>
        </p:txBody>
      </p:sp>
      <p:sp>
        <p:nvSpPr>
          <p:cNvPr id="31" name="TextBox 30"/>
          <p:cNvSpPr txBox="1"/>
          <p:nvPr/>
        </p:nvSpPr>
        <p:spPr>
          <a:xfrm>
            <a:off x="3584030" y="4114800"/>
            <a:ext cx="2207170" cy="2123658"/>
          </a:xfrm>
          <a:prstGeom prst="rect">
            <a:avLst/>
          </a:prstGeom>
          <a:noFill/>
        </p:spPr>
        <p:txBody>
          <a:bodyPr wrap="square" lIns="0" tIns="0" rIns="0" bIns="0" rtlCol="0">
            <a:spAutoFit/>
          </a:bodyPr>
          <a:lstStyle/>
          <a:p>
            <a:r>
              <a:rPr lang="en-US" sz="2400" spc="50" dirty="0" smtClean="0">
                <a:latin typeface="Gill Sans MT" pitchFamily="34" charset="0"/>
              </a:rPr>
              <a:t>Write your message down</a:t>
            </a:r>
          </a:p>
          <a:p>
            <a:endParaRPr lang="en-US" sz="1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Evaluate your message; it must be short, memorable and relevant</a:t>
            </a:r>
            <a:endParaRPr lang="en-US" sz="2000" spc="50" dirty="0">
              <a:solidFill>
                <a:schemeClr val="accent1">
                  <a:lumMod val="60000"/>
                  <a:lumOff val="40000"/>
                </a:schemeClr>
              </a:solidFill>
              <a:latin typeface="Gill Sans MT" pitchFamily="34" charset="0"/>
            </a:endParaRPr>
          </a:p>
        </p:txBody>
      </p:sp>
      <p:sp>
        <p:nvSpPr>
          <p:cNvPr id="32" name="TextBox 31"/>
          <p:cNvSpPr txBox="1"/>
          <p:nvPr/>
        </p:nvSpPr>
        <p:spPr>
          <a:xfrm>
            <a:off x="6327230" y="4114800"/>
            <a:ext cx="2207170" cy="2123658"/>
          </a:xfrm>
          <a:prstGeom prst="rect">
            <a:avLst/>
          </a:prstGeom>
          <a:noFill/>
        </p:spPr>
        <p:txBody>
          <a:bodyPr wrap="square" lIns="0" tIns="0" rIns="0" bIns="0" rtlCol="0">
            <a:spAutoFit/>
          </a:bodyPr>
          <a:lstStyle/>
          <a:p>
            <a:r>
              <a:rPr lang="en-US" sz="2400" spc="50" dirty="0" smtClean="0">
                <a:latin typeface="Gill Sans MT" pitchFamily="34" charset="0"/>
              </a:rPr>
              <a:t>Good message format:</a:t>
            </a:r>
          </a:p>
          <a:p>
            <a:endParaRPr lang="en-US" sz="1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Headline Statement</a:t>
            </a:r>
          </a:p>
          <a:p>
            <a:endParaRPr lang="en-US" sz="1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Supporting Point 1</a:t>
            </a:r>
          </a:p>
          <a:p>
            <a:endParaRPr lang="en-US" sz="1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Supporting Point 2</a:t>
            </a:r>
            <a:endParaRPr lang="en-US" sz="2000" spc="50" dirty="0">
              <a:solidFill>
                <a:schemeClr val="accent1">
                  <a:lumMod val="60000"/>
                  <a:lumOff val="40000"/>
                </a:schemeClr>
              </a:solidFill>
              <a:latin typeface="Gill Sans MT" pitchFamily="34" charset="0"/>
            </a:endParaRPr>
          </a:p>
        </p:txBody>
      </p:sp>
      <p:sp>
        <p:nvSpPr>
          <p:cNvPr id="22" name="TextBox 21"/>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
        <p:nvSpPr>
          <p:cNvPr id="27" name="TextBox 26"/>
          <p:cNvSpPr txBox="1"/>
          <p:nvPr/>
        </p:nvSpPr>
        <p:spPr>
          <a:xfrm>
            <a:off x="4495800" y="1981200"/>
            <a:ext cx="3962400" cy="954107"/>
          </a:xfrm>
          <a:prstGeom prst="rect">
            <a:avLst/>
          </a:prstGeom>
          <a:noFill/>
        </p:spPr>
        <p:txBody>
          <a:bodyPr wrap="square" rtlCol="0">
            <a:spAutoFit/>
          </a:bodyPr>
          <a:lstStyle/>
          <a:p>
            <a:pPr algn="ctr"/>
            <a:r>
              <a:rPr lang="en-US" sz="2800" b="1" dirty="0" smtClean="0">
                <a:solidFill>
                  <a:schemeClr val="bg1"/>
                </a:solidFill>
                <a:effectLst>
                  <a:outerShdw blurRad="50800" dist="50800" dir="5400000" algn="ctr" rotWithShape="0">
                    <a:schemeClr val="accent1">
                      <a:lumMod val="75000"/>
                    </a:schemeClr>
                  </a:outerShdw>
                </a:effectLst>
              </a:rPr>
              <a:t>10 seconds =</a:t>
            </a:r>
          </a:p>
          <a:p>
            <a:pPr algn="ctr"/>
            <a:r>
              <a:rPr lang="en-US" sz="2800" b="1" dirty="0" smtClean="0">
                <a:solidFill>
                  <a:schemeClr val="bg1"/>
                </a:solidFill>
                <a:effectLst>
                  <a:outerShdw blurRad="50800" dist="50800" dir="5400000" algn="ctr" rotWithShape="0">
                    <a:schemeClr val="accent1">
                      <a:lumMod val="75000"/>
                    </a:schemeClr>
                  </a:outerShdw>
                </a:effectLst>
              </a:rPr>
              <a:t>35 words</a:t>
            </a:r>
            <a:endParaRPr lang="en-US" sz="2800" b="1" dirty="0">
              <a:solidFill>
                <a:schemeClr val="bg1"/>
              </a:solidFill>
              <a:effectLst>
                <a:outerShdw blurRad="50800" dist="50800" dir="5400000" algn="ctr" rotWithShape="0">
                  <a:schemeClr val="accent1">
                    <a:lumMod val="75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 descr="http://www.themoleskin.com/wp-content/uploads/three-acts.jpg"/>
          <p:cNvPicPr>
            <a:picLocks noChangeAspect="1" noChangeArrowheads="1"/>
          </p:cNvPicPr>
          <p:nvPr/>
        </p:nvPicPr>
        <p:blipFill>
          <a:blip r:embed="rId3" cstate="print"/>
          <a:srcRect/>
          <a:stretch>
            <a:fillRect/>
          </a:stretch>
        </p:blipFill>
        <p:spPr bwMode="auto">
          <a:xfrm>
            <a:off x="4770120" y="2372360"/>
            <a:ext cx="3605784" cy="3189732"/>
          </a:xfrm>
          <a:prstGeom prst="rect">
            <a:avLst/>
          </a:prstGeom>
          <a:noFill/>
          <a:ln w="3175">
            <a:solidFill>
              <a:schemeClr val="tx1"/>
            </a:solidFill>
          </a:ln>
        </p:spPr>
      </p:pic>
      <p:sp>
        <p:nvSpPr>
          <p:cNvPr id="27" name="Rectangle 26"/>
          <p:cNvSpPr/>
          <p:nvPr/>
        </p:nvSpPr>
        <p:spPr>
          <a:xfrm>
            <a:off x="4572000" y="4363720"/>
            <a:ext cx="396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6"/>
          <p:cNvSpPr txBox="1">
            <a:spLocks noChangeArrowheads="1"/>
          </p:cNvSpPr>
          <p:nvPr/>
        </p:nvSpPr>
        <p:spPr bwMode="auto">
          <a:xfrm>
            <a:off x="685800" y="4800599"/>
            <a:ext cx="7848600" cy="2108269"/>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a:t>
            </a:r>
          </a:p>
          <a:p>
            <a:pPr>
              <a:buClr>
                <a:srgbClr val="000099"/>
              </a:buClr>
              <a:buSzPct val="80000"/>
              <a:buFont typeface="Wingdings" pitchFamily="2" charset="2"/>
              <a:buNone/>
            </a:pPr>
            <a:r>
              <a:rPr lang="en-US" sz="2400" dirty="0" smtClean="0">
                <a:solidFill>
                  <a:schemeClr val="bg1"/>
                </a:solidFill>
                <a:latin typeface="Gill Sans MT" pitchFamily="34" charset="0"/>
              </a:rPr>
              <a:t>Reporters don’t write announcements; they write stories. </a:t>
            </a:r>
          </a:p>
          <a:p>
            <a:pPr>
              <a:buClr>
                <a:srgbClr val="000099"/>
              </a:buClr>
              <a:buSzPct val="80000"/>
              <a:buFont typeface="Wingdings" pitchFamily="2" charset="2"/>
              <a:buNone/>
            </a:pPr>
            <a:endParaRPr lang="en-US" sz="2000" dirty="0" smtClean="0">
              <a:solidFill>
                <a:schemeClr val="bg1"/>
              </a:solidFill>
              <a:latin typeface="Gill Sans MT" pitchFamily="34" charset="0"/>
            </a:endParaRPr>
          </a:p>
          <a:p>
            <a:pPr algn="r">
              <a:buClr>
                <a:srgbClr val="000099"/>
              </a:buClr>
              <a:buSzPct val="80000"/>
              <a:buFont typeface="Wingdings" pitchFamily="2" charset="2"/>
              <a:buNone/>
            </a:pPr>
            <a:r>
              <a:rPr lang="en-US" sz="2400" dirty="0" smtClean="0">
                <a:solidFill>
                  <a:schemeClr val="bg1"/>
                </a:solidFill>
                <a:latin typeface="Gill Sans MT" pitchFamily="34" charset="0"/>
              </a:rPr>
              <a:t> </a:t>
            </a:r>
            <a:r>
              <a:rPr lang="en-US" sz="2200" dirty="0" smtClean="0">
                <a:solidFill>
                  <a:schemeClr val="bg1"/>
                </a:solidFill>
                <a:latin typeface="Gill Sans MT" pitchFamily="34" charset="0"/>
              </a:rPr>
              <a:t> </a:t>
            </a:r>
            <a:r>
              <a:rPr lang="en-US" sz="2200" dirty="0" smtClean="0">
                <a:solidFill>
                  <a:schemeClr val="accent1">
                    <a:lumMod val="40000"/>
                    <a:lumOff val="60000"/>
                  </a:schemeClr>
                </a:solidFill>
                <a:latin typeface="Gill Sans MT" pitchFamily="34" charset="0"/>
              </a:rPr>
              <a:t>– Gordon Platt, former producer of ABC “Nightline”</a:t>
            </a:r>
          </a:p>
          <a:p>
            <a:pP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85800" y="2057400"/>
            <a:ext cx="7696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418898"/>
            <a:ext cx="8458200" cy="430887"/>
          </a:xfrm>
          <a:prstGeom prst="rect">
            <a:avLst/>
          </a:prstGeom>
          <a:noFill/>
        </p:spPr>
        <p:txBody>
          <a:bodyPr wrap="square" lIns="0" tIns="0" rIns="0" bIns="0" rtlCol="0">
            <a:spAutoFit/>
          </a:bodyPr>
          <a:lstStyle/>
          <a:p>
            <a:r>
              <a:rPr lang="en-US" sz="2800" dirty="0" smtClean="0">
                <a:latin typeface="Gill Sans MT" pitchFamily="34" charset="0"/>
              </a:rPr>
              <a:t>To make your message more “quotable” try using:</a:t>
            </a:r>
            <a:endParaRPr lang="en-US" sz="2800" dirty="0">
              <a:latin typeface="Gill Sans MT" pitchFamily="34" charset="0"/>
            </a:endParaRPr>
          </a:p>
        </p:txBody>
      </p:sp>
      <p:sp>
        <p:nvSpPr>
          <p:cNvPr id="20" name="TextBox 19"/>
          <p:cNvSpPr txBox="1"/>
          <p:nvPr/>
        </p:nvSpPr>
        <p:spPr>
          <a:xfrm>
            <a:off x="685800" y="4684296"/>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6" name="TextBox 25"/>
          <p:cNvSpPr txBox="1"/>
          <p:nvPr/>
        </p:nvSpPr>
        <p:spPr>
          <a:xfrm>
            <a:off x="685800" y="2286000"/>
            <a:ext cx="3581400" cy="677108"/>
          </a:xfrm>
          <a:prstGeom prst="rect">
            <a:avLst/>
          </a:prstGeom>
          <a:noFill/>
        </p:spPr>
        <p:txBody>
          <a:bodyPr wrap="square" lIns="0" tIns="0" rIns="0" bIns="0" rtlCol="0">
            <a:spAutoFit/>
          </a:bodyPr>
          <a:lstStyle/>
          <a:p>
            <a:r>
              <a:rPr lang="en-US" sz="2400" b="1" spc="50" dirty="0" smtClean="0">
                <a:latin typeface="Gill Sans MT" pitchFamily="34" charset="0"/>
              </a:rPr>
              <a:t>Stories / Anecdotes</a:t>
            </a:r>
          </a:p>
          <a:p>
            <a:r>
              <a:rPr lang="en-US" sz="2000" spc="50" dirty="0" smtClean="0">
                <a:solidFill>
                  <a:schemeClr val="accent1">
                    <a:lumMod val="60000"/>
                    <a:lumOff val="40000"/>
                  </a:schemeClr>
                </a:solidFill>
                <a:latin typeface="Gill Sans MT" pitchFamily="34" charset="0"/>
              </a:rPr>
              <a:t>Characters, setting, narrative</a:t>
            </a:r>
            <a:endParaRPr lang="en-US" sz="2400" b="1" spc="50" dirty="0" smtClean="0">
              <a:latin typeface="Gill Sans MT" pitchFamily="34"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cxnSp>
        <p:nvCxnSpPr>
          <p:cNvPr id="30" name="Straight Connector 29"/>
          <p:cNvCxnSpPr/>
          <p:nvPr/>
        </p:nvCxnSpPr>
        <p:spPr>
          <a:xfrm>
            <a:off x="4777740" y="4363720"/>
            <a:ext cx="359283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37720" y="186062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animEffect transition="in" filter="blinds(horizontal)">
                                      <p:cBhvr>
                                        <p:cTn id="11" dur="500"/>
                                        <p:tgtEl>
                                          <p:spTgt spid="24">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4">
                                            <p:txEl>
                                              <p:pRg st="4" end="4"/>
                                            </p:txEl>
                                          </p:spTgt>
                                        </p:tgtEl>
                                        <p:attrNameLst>
                                          <p:attrName>style.visibility</p:attrName>
                                        </p:attrNameLst>
                                      </p:cBhvr>
                                      <p:to>
                                        <p:strVal val="visible"/>
                                      </p:to>
                                    </p:set>
                                    <p:animEffect transition="in" filter="blinds(horizontal)">
                                      <p:cBhvr>
                                        <p:cTn id="14"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ext Box 16"/>
          <p:cNvSpPr txBox="1">
            <a:spLocks noChangeArrowheads="1"/>
          </p:cNvSpPr>
          <p:nvPr/>
        </p:nvSpPr>
        <p:spPr bwMode="auto">
          <a:xfrm>
            <a:off x="685800" y="4800599"/>
            <a:ext cx="7848600" cy="2108269"/>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a:t>
            </a:r>
          </a:p>
          <a:p>
            <a:pPr>
              <a:buClr>
                <a:srgbClr val="000099"/>
              </a:buClr>
              <a:buSzPct val="80000"/>
              <a:buFont typeface="Wingdings" pitchFamily="2" charset="2"/>
              <a:buNone/>
            </a:pPr>
            <a:r>
              <a:rPr lang="en-US" sz="2400" dirty="0" smtClean="0">
                <a:solidFill>
                  <a:schemeClr val="bg1"/>
                </a:solidFill>
                <a:latin typeface="Gill Sans MT" pitchFamily="34" charset="0"/>
              </a:rPr>
              <a:t>We search for new technology; we put it to the test; and we deliver it to the </a:t>
            </a:r>
            <a:r>
              <a:rPr lang="en-US" sz="2400" dirty="0" err="1" smtClean="0">
                <a:solidFill>
                  <a:schemeClr val="bg1"/>
                </a:solidFill>
                <a:latin typeface="Gill Sans MT" pitchFamily="34" charset="0"/>
              </a:rPr>
              <a:t>warfighter</a:t>
            </a:r>
            <a:r>
              <a:rPr lang="en-US" sz="2400" dirty="0" smtClean="0">
                <a:solidFill>
                  <a:schemeClr val="bg1"/>
                </a:solidFill>
                <a:latin typeface="Gill Sans MT" pitchFamily="34" charset="0"/>
              </a:rPr>
              <a:t>.</a:t>
            </a:r>
            <a:endParaRPr lang="en-US" sz="2200" dirty="0" smtClean="0">
              <a:solidFill>
                <a:schemeClr val="bg1"/>
              </a:solidFill>
              <a:latin typeface="Gill Sans MT" pitchFamily="34" charset="0"/>
            </a:endParaRPr>
          </a:p>
          <a:p>
            <a:pPr algn="r">
              <a:buClr>
                <a:srgbClr val="000099"/>
              </a:buClr>
              <a:buSzPct val="80000"/>
              <a:buFont typeface="Wingdings" pitchFamily="2" charset="2"/>
              <a:buNone/>
            </a:pPr>
            <a:r>
              <a:rPr lang="en-US" sz="2200" dirty="0" smtClean="0">
                <a:solidFill>
                  <a:schemeClr val="bg1"/>
                </a:solidFill>
                <a:latin typeface="Gill Sans MT" pitchFamily="34" charset="0"/>
              </a:rPr>
              <a:t>  </a:t>
            </a:r>
            <a:r>
              <a:rPr lang="en-US" sz="2200" dirty="0" smtClean="0">
                <a:solidFill>
                  <a:schemeClr val="accent1">
                    <a:lumMod val="40000"/>
                    <a:lumOff val="60000"/>
                  </a:schemeClr>
                </a:solidFill>
                <a:latin typeface="Gill Sans MT" pitchFamily="34" charset="0"/>
              </a:rPr>
              <a:t>–  Integrated </a:t>
            </a:r>
            <a:r>
              <a:rPr lang="en-US" sz="2200" dirty="0" err="1" smtClean="0">
                <a:solidFill>
                  <a:schemeClr val="accent1">
                    <a:lumMod val="40000"/>
                    <a:lumOff val="60000"/>
                  </a:schemeClr>
                </a:solidFill>
                <a:latin typeface="Gill Sans MT" pitchFamily="34" charset="0"/>
              </a:rPr>
              <a:t>Warfighter</a:t>
            </a:r>
            <a:r>
              <a:rPr lang="en-US" sz="2200" dirty="0" smtClean="0">
                <a:solidFill>
                  <a:schemeClr val="accent1">
                    <a:lumMod val="40000"/>
                    <a:lumOff val="60000"/>
                  </a:schemeClr>
                </a:solidFill>
                <a:latin typeface="Gill Sans MT" pitchFamily="34" charset="0"/>
              </a:rPr>
              <a:t> Technology</a:t>
            </a:r>
          </a:p>
          <a:p>
            <a:pP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80280" y="2286000"/>
            <a:ext cx="3733800" cy="677108"/>
          </a:xfrm>
          <a:prstGeom prst="rect">
            <a:avLst/>
          </a:prstGeom>
          <a:noFill/>
        </p:spPr>
        <p:txBody>
          <a:bodyPr wrap="square" lIns="0" tIns="0" rIns="0" bIns="0" rtlCol="0">
            <a:spAutoFit/>
          </a:bodyPr>
          <a:lstStyle/>
          <a:p>
            <a:r>
              <a:rPr lang="en-US" sz="2400" b="1" spc="50" dirty="0" smtClean="0">
                <a:latin typeface="Gill Sans MT" pitchFamily="34" charset="0"/>
              </a:rPr>
              <a:t>Tripartite Division</a:t>
            </a:r>
          </a:p>
          <a:p>
            <a:r>
              <a:rPr lang="en-US" sz="2000" spc="50" dirty="0" smtClean="0">
                <a:solidFill>
                  <a:schemeClr val="accent1">
                    <a:lumMod val="60000"/>
                    <a:lumOff val="40000"/>
                  </a:schemeClr>
                </a:solidFill>
                <a:latin typeface="Gill Sans MT" pitchFamily="34" charset="0"/>
              </a:rPr>
              <a:t>Complex to simple in three steps</a:t>
            </a:r>
            <a:endParaRPr lang="en-US" sz="2000" spc="50" dirty="0">
              <a:solidFill>
                <a:schemeClr val="accent1">
                  <a:lumMod val="60000"/>
                  <a:lumOff val="40000"/>
                </a:schemeClr>
              </a:solidFill>
              <a:latin typeface="Gill Sans MT" pitchFamily="34" charset="0"/>
            </a:endParaRPr>
          </a:p>
        </p:txBody>
      </p:sp>
      <p:sp>
        <p:nvSpPr>
          <p:cNvPr id="13" name="Rectangle 12"/>
          <p:cNvSpPr/>
          <p:nvPr/>
        </p:nvSpPr>
        <p:spPr>
          <a:xfrm>
            <a:off x="685800" y="2057400"/>
            <a:ext cx="7696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237720" y="186062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418898"/>
            <a:ext cx="8458200" cy="430887"/>
          </a:xfrm>
          <a:prstGeom prst="rect">
            <a:avLst/>
          </a:prstGeom>
          <a:noFill/>
        </p:spPr>
        <p:txBody>
          <a:bodyPr wrap="square" lIns="0" tIns="0" rIns="0" bIns="0" rtlCol="0">
            <a:spAutoFit/>
          </a:bodyPr>
          <a:lstStyle/>
          <a:p>
            <a:r>
              <a:rPr lang="en-US" sz="2800" dirty="0" smtClean="0">
                <a:latin typeface="Gill Sans MT" pitchFamily="34" charset="0"/>
              </a:rPr>
              <a:t>To make your message more “quotable” try using:</a:t>
            </a:r>
            <a:endParaRPr lang="en-US" sz="2800" dirty="0">
              <a:latin typeface="Gill Sans MT" pitchFamily="34" charset="0"/>
            </a:endParaRPr>
          </a:p>
        </p:txBody>
      </p:sp>
      <p:sp>
        <p:nvSpPr>
          <p:cNvPr id="20" name="TextBox 19"/>
          <p:cNvSpPr txBox="1"/>
          <p:nvPr/>
        </p:nvSpPr>
        <p:spPr>
          <a:xfrm>
            <a:off x="685800" y="4684296"/>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6" name="TextBox 25"/>
          <p:cNvSpPr txBox="1"/>
          <p:nvPr/>
        </p:nvSpPr>
        <p:spPr>
          <a:xfrm>
            <a:off x="685800" y="2286000"/>
            <a:ext cx="3581400" cy="677108"/>
          </a:xfrm>
          <a:prstGeom prst="rect">
            <a:avLst/>
          </a:prstGeom>
          <a:noFill/>
        </p:spPr>
        <p:txBody>
          <a:bodyPr wrap="square" lIns="0" tIns="0" rIns="0" bIns="0" rtlCol="0">
            <a:spAutoFit/>
          </a:bodyPr>
          <a:lstStyle/>
          <a:p>
            <a:r>
              <a:rPr lang="en-US" sz="2400" b="1" spc="50" dirty="0" smtClean="0">
                <a:latin typeface="Gill Sans MT" pitchFamily="34" charset="0"/>
              </a:rPr>
              <a:t>Stories / Anecdotes</a:t>
            </a:r>
          </a:p>
          <a:p>
            <a:r>
              <a:rPr lang="en-US" sz="2000" spc="50" dirty="0" smtClean="0">
                <a:solidFill>
                  <a:schemeClr val="accent1">
                    <a:lumMod val="60000"/>
                    <a:lumOff val="40000"/>
                  </a:schemeClr>
                </a:solidFill>
                <a:latin typeface="Gill Sans MT" pitchFamily="34" charset="0"/>
              </a:rPr>
              <a:t>Characters, setting, narrative</a:t>
            </a:r>
            <a:endParaRPr lang="en-US" sz="2400" b="1" spc="50" dirty="0" smtClean="0">
              <a:latin typeface="Gill Sans MT" pitchFamily="34"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animEffect transition="in" filter="blinds(horizontal)">
                                      <p:cBhvr>
                                        <p:cTn id="11" dur="500"/>
                                        <p:tgtEl>
                                          <p:spTgt spid="28">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8">
                                            <p:txEl>
                                              <p:pRg st="3" end="3"/>
                                            </p:txEl>
                                          </p:spTgt>
                                        </p:tgtEl>
                                        <p:attrNameLst>
                                          <p:attrName>style.visibility</p:attrName>
                                        </p:attrNameLst>
                                      </p:cBhvr>
                                      <p:to>
                                        <p:strVal val="visible"/>
                                      </p:to>
                                    </p:set>
                                    <p:animEffect transition="in" filter="blinds(horizontal)">
                                      <p:cBhvr>
                                        <p:cTn id="14"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 Box 16"/>
          <p:cNvSpPr txBox="1">
            <a:spLocks noChangeArrowheads="1"/>
          </p:cNvSpPr>
          <p:nvPr/>
        </p:nvSpPr>
        <p:spPr bwMode="auto">
          <a:xfrm>
            <a:off x="685800" y="4800599"/>
            <a:ext cx="7848600" cy="2034403"/>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If you’re driving at a brick wall at 60 miles per hour, let’s try to find a way to avoid the wall, not try to find a way to pick up the pieces after we hit it.</a:t>
            </a:r>
            <a:endParaRPr lang="en-US" sz="2000" dirty="0" smtClean="0">
              <a:solidFill>
                <a:schemeClr val="bg1"/>
              </a:solidFill>
              <a:latin typeface="Gill Sans MT" pitchFamily="34" charset="0"/>
            </a:endParaRPr>
          </a:p>
          <a:p>
            <a:pPr algn="r">
              <a:buClr>
                <a:srgbClr val="000099"/>
              </a:buClr>
              <a:buSzPct val="80000"/>
              <a:buFont typeface="Wingdings" pitchFamily="2" charset="2"/>
              <a:buNone/>
            </a:pPr>
            <a:r>
              <a:rPr lang="en-US" sz="2400" dirty="0" smtClean="0">
                <a:solidFill>
                  <a:schemeClr val="bg1"/>
                </a:solidFill>
                <a:latin typeface="Gill Sans MT" pitchFamily="34" charset="0"/>
              </a:rPr>
              <a:t> </a:t>
            </a:r>
            <a:r>
              <a:rPr lang="en-US" sz="2200" dirty="0" smtClean="0">
                <a:solidFill>
                  <a:schemeClr val="bg1"/>
                </a:solidFill>
                <a:latin typeface="Gill Sans MT" pitchFamily="34" charset="0"/>
              </a:rPr>
              <a:t> </a:t>
            </a:r>
            <a:r>
              <a:rPr lang="en-US" sz="2200" dirty="0" smtClean="0">
                <a:solidFill>
                  <a:schemeClr val="accent1">
                    <a:lumMod val="40000"/>
                    <a:lumOff val="60000"/>
                  </a:schemeClr>
                </a:solidFill>
                <a:latin typeface="Gill Sans MT" pitchFamily="34" charset="0"/>
              </a:rPr>
              <a:t>–  DOD Comptroller Robert Hale on Sequestration</a:t>
            </a:r>
          </a:p>
          <a:p>
            <a:pP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80280" y="2286000"/>
            <a:ext cx="3733800" cy="677108"/>
          </a:xfrm>
          <a:prstGeom prst="rect">
            <a:avLst/>
          </a:prstGeom>
          <a:noFill/>
        </p:spPr>
        <p:txBody>
          <a:bodyPr wrap="square" lIns="0" tIns="0" rIns="0" bIns="0" rtlCol="0">
            <a:spAutoFit/>
          </a:bodyPr>
          <a:lstStyle/>
          <a:p>
            <a:r>
              <a:rPr lang="en-US" sz="2400" b="1" spc="50" dirty="0" smtClean="0">
                <a:latin typeface="Gill Sans MT" pitchFamily="34" charset="0"/>
              </a:rPr>
              <a:t>Tripartite Division</a:t>
            </a:r>
          </a:p>
          <a:p>
            <a:r>
              <a:rPr lang="en-US" sz="2000" spc="50" dirty="0" smtClean="0">
                <a:solidFill>
                  <a:schemeClr val="accent1">
                    <a:lumMod val="60000"/>
                    <a:lumOff val="40000"/>
                  </a:schemeClr>
                </a:solidFill>
                <a:latin typeface="Gill Sans MT" pitchFamily="34" charset="0"/>
              </a:rPr>
              <a:t>Complex to simple in three steps</a:t>
            </a:r>
            <a:endParaRPr lang="en-US" sz="2000" spc="50" dirty="0">
              <a:solidFill>
                <a:schemeClr val="accent1">
                  <a:lumMod val="60000"/>
                  <a:lumOff val="40000"/>
                </a:schemeClr>
              </a:solidFill>
              <a:latin typeface="Gill Sans MT" pitchFamily="34" charset="0"/>
            </a:endParaRPr>
          </a:p>
        </p:txBody>
      </p:sp>
      <p:sp>
        <p:nvSpPr>
          <p:cNvPr id="13" name="Rectangle 12"/>
          <p:cNvSpPr/>
          <p:nvPr/>
        </p:nvSpPr>
        <p:spPr>
          <a:xfrm>
            <a:off x="685800" y="2057400"/>
            <a:ext cx="7696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237720" y="186062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418898"/>
            <a:ext cx="8458200" cy="430887"/>
          </a:xfrm>
          <a:prstGeom prst="rect">
            <a:avLst/>
          </a:prstGeom>
          <a:noFill/>
        </p:spPr>
        <p:txBody>
          <a:bodyPr wrap="square" lIns="0" tIns="0" rIns="0" bIns="0" rtlCol="0">
            <a:spAutoFit/>
          </a:bodyPr>
          <a:lstStyle/>
          <a:p>
            <a:r>
              <a:rPr lang="en-US" sz="2800" dirty="0" smtClean="0">
                <a:latin typeface="Gill Sans MT" pitchFamily="34" charset="0"/>
              </a:rPr>
              <a:t>To make your message more “quotable” try using:</a:t>
            </a:r>
            <a:endParaRPr lang="en-US" sz="2800" dirty="0">
              <a:latin typeface="Gill Sans MT" pitchFamily="34" charset="0"/>
            </a:endParaRPr>
          </a:p>
        </p:txBody>
      </p:sp>
      <p:sp>
        <p:nvSpPr>
          <p:cNvPr id="20" name="TextBox 19"/>
          <p:cNvSpPr txBox="1"/>
          <p:nvPr/>
        </p:nvSpPr>
        <p:spPr>
          <a:xfrm>
            <a:off x="685800" y="4684296"/>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6" name="TextBox 25"/>
          <p:cNvSpPr txBox="1"/>
          <p:nvPr/>
        </p:nvSpPr>
        <p:spPr>
          <a:xfrm>
            <a:off x="685800" y="2286000"/>
            <a:ext cx="3581400" cy="677108"/>
          </a:xfrm>
          <a:prstGeom prst="rect">
            <a:avLst/>
          </a:prstGeom>
          <a:noFill/>
        </p:spPr>
        <p:txBody>
          <a:bodyPr wrap="square" lIns="0" tIns="0" rIns="0" bIns="0" rtlCol="0">
            <a:spAutoFit/>
          </a:bodyPr>
          <a:lstStyle/>
          <a:p>
            <a:r>
              <a:rPr lang="en-US" sz="2400" b="1" spc="50" dirty="0" smtClean="0">
                <a:latin typeface="Gill Sans MT" pitchFamily="34" charset="0"/>
              </a:rPr>
              <a:t>Stories / Anecdotes</a:t>
            </a:r>
          </a:p>
          <a:p>
            <a:r>
              <a:rPr lang="en-US" sz="2000" spc="50" dirty="0" smtClean="0">
                <a:solidFill>
                  <a:schemeClr val="accent1">
                    <a:lumMod val="60000"/>
                    <a:lumOff val="40000"/>
                  </a:schemeClr>
                </a:solidFill>
                <a:latin typeface="Gill Sans MT" pitchFamily="34" charset="0"/>
              </a:rPr>
              <a:t>Characters, setting, narrative</a:t>
            </a:r>
            <a:endParaRPr lang="en-US" sz="2400" b="1" spc="50" dirty="0" smtClean="0">
              <a:latin typeface="Gill Sans MT" pitchFamily="34" charset="0"/>
            </a:endParaRPr>
          </a:p>
        </p:txBody>
      </p:sp>
      <p:sp>
        <p:nvSpPr>
          <p:cNvPr id="22" name="TextBox 21"/>
          <p:cNvSpPr txBox="1"/>
          <p:nvPr/>
        </p:nvSpPr>
        <p:spPr>
          <a:xfrm>
            <a:off x="685800" y="3352800"/>
            <a:ext cx="3733800" cy="984885"/>
          </a:xfrm>
          <a:prstGeom prst="rect">
            <a:avLst/>
          </a:prstGeom>
          <a:noFill/>
        </p:spPr>
        <p:txBody>
          <a:bodyPr wrap="square" lIns="0" tIns="0" rIns="0" bIns="0" rtlCol="0">
            <a:spAutoFit/>
          </a:bodyPr>
          <a:lstStyle/>
          <a:p>
            <a:r>
              <a:rPr lang="en-US" sz="2400" b="1" spc="50" dirty="0" smtClean="0">
                <a:latin typeface="Gill Sans MT" pitchFamily="34" charset="0"/>
              </a:rPr>
              <a:t>Figures of Speech</a:t>
            </a:r>
          </a:p>
          <a:p>
            <a:r>
              <a:rPr lang="en-US" sz="2000" spc="50" dirty="0" smtClean="0">
                <a:solidFill>
                  <a:schemeClr val="accent1">
                    <a:lumMod val="60000"/>
                    <a:lumOff val="40000"/>
                  </a:schemeClr>
                </a:solidFill>
                <a:latin typeface="Gill Sans MT" pitchFamily="34" charset="0"/>
              </a:rPr>
              <a:t>Imagery, Analogies, Similes, Metaphors</a:t>
            </a:r>
            <a:endParaRPr lang="en-US" sz="2400" b="1" spc="50" dirty="0" smtClean="0">
              <a:solidFill>
                <a:srgbClr val="FF0000"/>
              </a:solidFill>
              <a:latin typeface="Gill Sans MT" pitchFamily="34"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blinds(horizontal)">
                                      <p:cBhvr>
                                        <p:cTn id="11" dur="500"/>
                                        <p:tgtEl>
                                          <p:spTgt spid="27">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27">
                                            <p:txEl>
                                              <p:pRg st="2" end="2"/>
                                            </p:txEl>
                                          </p:spTgt>
                                        </p:tgtEl>
                                        <p:attrNameLst>
                                          <p:attrName>style.visibility</p:attrName>
                                        </p:attrNameLst>
                                      </p:cBhvr>
                                      <p:to>
                                        <p:strVal val="visible"/>
                                      </p:to>
                                    </p:set>
                                    <p:animEffect transition="in" filter="blinds(horizontal)">
                                      <p:cBhvr>
                                        <p:cTn id="14"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 Box 16"/>
          <p:cNvSpPr txBox="1">
            <a:spLocks noChangeArrowheads="1"/>
          </p:cNvSpPr>
          <p:nvPr/>
        </p:nvSpPr>
        <p:spPr bwMode="auto">
          <a:xfrm>
            <a:off x="685800" y="4800599"/>
            <a:ext cx="7848600" cy="2028248"/>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If you have an important point to make, don’t try to be subtle or clever. Use a pile driver. Hit the point once. Then come back and hit it again. Then hit it a third time – a tremendous whack.                              </a:t>
            </a:r>
            <a:r>
              <a:rPr lang="en-US" sz="2400" dirty="0" smtClean="0">
                <a:solidFill>
                  <a:schemeClr val="accent1">
                    <a:lumMod val="40000"/>
                    <a:lumOff val="60000"/>
                  </a:schemeClr>
                </a:solidFill>
                <a:latin typeface="Gill Sans MT" pitchFamily="34" charset="0"/>
              </a:rPr>
              <a:t>–</a:t>
            </a:r>
            <a:r>
              <a:rPr lang="en-US" sz="2200" dirty="0" smtClean="0">
                <a:solidFill>
                  <a:schemeClr val="accent1">
                    <a:lumMod val="40000"/>
                    <a:lumOff val="60000"/>
                  </a:schemeClr>
                </a:solidFill>
                <a:latin typeface="Gill Sans MT" pitchFamily="34" charset="0"/>
              </a:rPr>
              <a:t> Sir Winston Churchill</a:t>
            </a:r>
          </a:p>
          <a:p>
            <a:pPr>
              <a:lnSpc>
                <a:spcPct val="90000"/>
              </a:lnSpc>
              <a:spcBef>
                <a:spcPct val="20000"/>
              </a:spcBef>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780280" y="2286000"/>
            <a:ext cx="3733800" cy="677108"/>
          </a:xfrm>
          <a:prstGeom prst="rect">
            <a:avLst/>
          </a:prstGeom>
          <a:noFill/>
        </p:spPr>
        <p:txBody>
          <a:bodyPr wrap="square" lIns="0" tIns="0" rIns="0" bIns="0" rtlCol="0">
            <a:spAutoFit/>
          </a:bodyPr>
          <a:lstStyle/>
          <a:p>
            <a:r>
              <a:rPr lang="en-US" sz="2400" b="1" spc="50" dirty="0" smtClean="0">
                <a:latin typeface="Gill Sans MT" pitchFamily="34" charset="0"/>
              </a:rPr>
              <a:t>Tripartite Division</a:t>
            </a:r>
          </a:p>
          <a:p>
            <a:r>
              <a:rPr lang="en-US" sz="2000" spc="50" dirty="0" smtClean="0">
                <a:solidFill>
                  <a:schemeClr val="accent1">
                    <a:lumMod val="60000"/>
                    <a:lumOff val="40000"/>
                  </a:schemeClr>
                </a:solidFill>
                <a:latin typeface="Gill Sans MT" pitchFamily="34" charset="0"/>
              </a:rPr>
              <a:t>Complex to simple in three steps</a:t>
            </a:r>
            <a:endParaRPr lang="en-US" sz="2000" spc="50" dirty="0">
              <a:solidFill>
                <a:schemeClr val="accent1">
                  <a:lumMod val="60000"/>
                  <a:lumOff val="40000"/>
                </a:schemeClr>
              </a:solidFill>
              <a:latin typeface="Gill Sans MT" pitchFamily="34" charset="0"/>
            </a:endParaRPr>
          </a:p>
        </p:txBody>
      </p:sp>
      <p:sp>
        <p:nvSpPr>
          <p:cNvPr id="13" name="Rectangle 12"/>
          <p:cNvSpPr/>
          <p:nvPr/>
        </p:nvSpPr>
        <p:spPr>
          <a:xfrm>
            <a:off x="685800" y="2057400"/>
            <a:ext cx="7696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237720" y="1860624"/>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418898"/>
            <a:ext cx="8458200" cy="430887"/>
          </a:xfrm>
          <a:prstGeom prst="rect">
            <a:avLst/>
          </a:prstGeom>
          <a:noFill/>
        </p:spPr>
        <p:txBody>
          <a:bodyPr wrap="square" lIns="0" tIns="0" rIns="0" bIns="0" rtlCol="0">
            <a:spAutoFit/>
          </a:bodyPr>
          <a:lstStyle/>
          <a:p>
            <a:r>
              <a:rPr lang="en-US" sz="2800" dirty="0" smtClean="0">
                <a:latin typeface="Gill Sans MT" pitchFamily="34" charset="0"/>
              </a:rPr>
              <a:t>To make your message more “quotable” try using:</a:t>
            </a:r>
            <a:endParaRPr lang="en-US" sz="2800" dirty="0">
              <a:latin typeface="Gill Sans MT" pitchFamily="34" charset="0"/>
            </a:endParaRPr>
          </a:p>
        </p:txBody>
      </p:sp>
      <p:sp>
        <p:nvSpPr>
          <p:cNvPr id="20" name="TextBox 19"/>
          <p:cNvSpPr txBox="1"/>
          <p:nvPr/>
        </p:nvSpPr>
        <p:spPr>
          <a:xfrm>
            <a:off x="685800" y="4684296"/>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6" name="TextBox 25"/>
          <p:cNvSpPr txBox="1"/>
          <p:nvPr/>
        </p:nvSpPr>
        <p:spPr>
          <a:xfrm>
            <a:off x="685800" y="2286000"/>
            <a:ext cx="3581400" cy="677108"/>
          </a:xfrm>
          <a:prstGeom prst="rect">
            <a:avLst/>
          </a:prstGeom>
          <a:noFill/>
        </p:spPr>
        <p:txBody>
          <a:bodyPr wrap="square" lIns="0" tIns="0" rIns="0" bIns="0" rtlCol="0">
            <a:spAutoFit/>
          </a:bodyPr>
          <a:lstStyle/>
          <a:p>
            <a:r>
              <a:rPr lang="en-US" sz="2400" b="1" spc="50" dirty="0" smtClean="0">
                <a:latin typeface="Gill Sans MT" pitchFamily="34" charset="0"/>
              </a:rPr>
              <a:t>Stories / Anecdotes</a:t>
            </a:r>
          </a:p>
          <a:p>
            <a:r>
              <a:rPr lang="en-US" sz="2000" spc="50" dirty="0" smtClean="0">
                <a:solidFill>
                  <a:schemeClr val="accent1">
                    <a:lumMod val="60000"/>
                    <a:lumOff val="40000"/>
                  </a:schemeClr>
                </a:solidFill>
                <a:latin typeface="Gill Sans MT" pitchFamily="34" charset="0"/>
              </a:rPr>
              <a:t>Characters, setting, narrative</a:t>
            </a:r>
            <a:endParaRPr lang="en-US" sz="2400" b="1" spc="50" dirty="0" smtClean="0">
              <a:latin typeface="Gill Sans MT" pitchFamily="34" charset="0"/>
            </a:endParaRPr>
          </a:p>
        </p:txBody>
      </p:sp>
      <p:sp>
        <p:nvSpPr>
          <p:cNvPr id="22" name="TextBox 21"/>
          <p:cNvSpPr txBox="1"/>
          <p:nvPr/>
        </p:nvSpPr>
        <p:spPr>
          <a:xfrm>
            <a:off x="685800" y="3352800"/>
            <a:ext cx="3733800" cy="984885"/>
          </a:xfrm>
          <a:prstGeom prst="rect">
            <a:avLst/>
          </a:prstGeom>
          <a:noFill/>
        </p:spPr>
        <p:txBody>
          <a:bodyPr wrap="square" lIns="0" tIns="0" rIns="0" bIns="0" rtlCol="0">
            <a:spAutoFit/>
          </a:bodyPr>
          <a:lstStyle/>
          <a:p>
            <a:r>
              <a:rPr lang="en-US" sz="2400" b="1" spc="50" dirty="0" smtClean="0">
                <a:latin typeface="Gill Sans MT" pitchFamily="34" charset="0"/>
              </a:rPr>
              <a:t>Figures of Speech</a:t>
            </a:r>
          </a:p>
          <a:p>
            <a:r>
              <a:rPr lang="en-US" sz="2000" spc="50" dirty="0" smtClean="0">
                <a:solidFill>
                  <a:schemeClr val="accent1">
                    <a:lumMod val="60000"/>
                    <a:lumOff val="40000"/>
                  </a:schemeClr>
                </a:solidFill>
                <a:latin typeface="Gill Sans MT" pitchFamily="34" charset="0"/>
              </a:rPr>
              <a:t>Imagery, Analogies, Similes, Metaphors</a:t>
            </a:r>
            <a:endParaRPr lang="en-US" sz="2400" b="1" spc="50" dirty="0" smtClean="0">
              <a:solidFill>
                <a:srgbClr val="FF0000"/>
              </a:solidFill>
              <a:latin typeface="Gill Sans MT" pitchFamily="34"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
        <p:nvSpPr>
          <p:cNvPr id="21" name="TextBox 20"/>
          <p:cNvSpPr txBox="1"/>
          <p:nvPr/>
        </p:nvSpPr>
        <p:spPr>
          <a:xfrm>
            <a:off x="4768248" y="3352800"/>
            <a:ext cx="2130970" cy="369332"/>
          </a:xfrm>
          <a:prstGeom prst="rect">
            <a:avLst/>
          </a:prstGeom>
          <a:noFill/>
        </p:spPr>
        <p:txBody>
          <a:bodyPr wrap="square" lIns="0" tIns="0" rIns="0" bIns="0" rtlCol="0">
            <a:spAutoFit/>
          </a:bodyPr>
          <a:lstStyle/>
          <a:p>
            <a:r>
              <a:rPr lang="en-US" sz="2400" b="1" spc="50" dirty="0" smtClean="0">
                <a:latin typeface="Gill Sans MT" pitchFamily="34" charset="0"/>
              </a:rPr>
              <a:t>Repetition</a:t>
            </a:r>
            <a:endParaRPr lang="en-US" sz="2400" spc="50" dirty="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blinds(horizontal)">
                                      <p:cBhvr>
                                        <p:cTn id="1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84543"/>
            <a:ext cx="7848600" cy="2108269"/>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indent="685800">
              <a:buClr>
                <a:srgbClr val="000099"/>
              </a:buClr>
              <a:buSzPct val="80000"/>
              <a:buFont typeface="Wingdings" pitchFamily="2" charset="2"/>
              <a:buNone/>
            </a:pPr>
            <a:r>
              <a:rPr lang="en-US" sz="2400" dirty="0" smtClean="0">
                <a:solidFill>
                  <a:schemeClr val="bg1"/>
                </a:solidFill>
                <a:latin typeface="Gill Sans MT" pitchFamily="34" charset="0"/>
              </a:rPr>
              <a:t>I’ve done nothing wrong, and my integrity is intact, and  my conscience is clear.</a:t>
            </a:r>
          </a:p>
          <a:p>
            <a:pPr algn="r">
              <a:buClr>
                <a:srgbClr val="000099"/>
              </a:buClr>
              <a:buSzPct val="80000"/>
              <a:buFont typeface="Wingdings" pitchFamily="2" charset="2"/>
              <a:buNone/>
            </a:pPr>
            <a:endParaRPr lang="en-US" sz="2400" dirty="0" smtClean="0">
              <a:solidFill>
                <a:schemeClr val="accent1">
                  <a:lumMod val="40000"/>
                  <a:lumOff val="60000"/>
                </a:schemeClr>
              </a:solidFill>
              <a:latin typeface="Gill Sans MT" pitchFamily="34" charset="0"/>
            </a:endParaRPr>
          </a:p>
          <a:p>
            <a:pPr algn="r">
              <a:buClr>
                <a:srgbClr val="000099"/>
              </a:buClr>
              <a:buSzPct val="80000"/>
              <a:buFont typeface="Wingdings" pitchFamily="2" charset="2"/>
              <a:buNone/>
            </a:pPr>
            <a:r>
              <a:rPr lang="en-US" sz="2400" dirty="0" smtClean="0">
                <a:solidFill>
                  <a:schemeClr val="accent1">
                    <a:lumMod val="40000"/>
                    <a:lumOff val="60000"/>
                  </a:schemeClr>
                </a:solidFill>
                <a:latin typeface="Gill Sans MT" pitchFamily="34" charset="0"/>
              </a:rPr>
              <a:t> </a:t>
            </a:r>
            <a:r>
              <a:rPr lang="en-US" sz="2200" dirty="0" smtClean="0">
                <a:solidFill>
                  <a:schemeClr val="accent1">
                    <a:lumMod val="40000"/>
                    <a:lumOff val="60000"/>
                  </a:schemeClr>
                </a:solidFill>
                <a:latin typeface="Gill Sans MT" pitchFamily="34" charset="0"/>
              </a:rPr>
              <a:t>– John Yates, Scotland Yard’s former assistant commissioner</a:t>
            </a:r>
          </a:p>
          <a:p>
            <a:pPr algn="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4669431"/>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701566" y="1797282"/>
            <a:ext cx="7924800" cy="332399"/>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p:txBody>
      </p:sp>
      <p:sp>
        <p:nvSpPr>
          <p:cNvPr id="10" name="TextBox 9"/>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500"/>
                                        <p:tgtEl>
                                          <p:spTgt spid="15">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blinds(horizontal)">
                                      <p:cBhvr>
                                        <p:cTn id="14"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4800600" cy="877163"/>
          </a:xfrm>
          <a:prstGeom prst="rect">
            <a:avLst/>
          </a:prstGeom>
          <a:noFill/>
        </p:spPr>
        <p:txBody>
          <a:bodyPr wrap="square" rtlCol="0">
            <a:spAutoFit/>
          </a:bodyPr>
          <a:lstStyle/>
          <a:p>
            <a:r>
              <a:rPr lang="en-US" sz="5100" b="1" dirty="0" smtClean="0">
                <a:solidFill>
                  <a:schemeClr val="accent1">
                    <a:lumMod val="60000"/>
                    <a:lumOff val="40000"/>
                  </a:schemeClr>
                </a:solidFill>
                <a:latin typeface="Gill Sans MT" pitchFamily="34" charset="0"/>
              </a:rPr>
              <a:t>OBJECTIVES</a:t>
            </a:r>
            <a:endParaRPr lang="en-US" sz="5100" b="1" dirty="0">
              <a:solidFill>
                <a:schemeClr val="accent1">
                  <a:lumMod val="60000"/>
                  <a:lumOff val="40000"/>
                </a:schemeClr>
              </a:solidFill>
              <a:latin typeface="Gill Sans MT" pitchFamily="34" charset="0"/>
            </a:endParaRPr>
          </a:p>
        </p:txBody>
      </p:sp>
      <p:sp>
        <p:nvSpPr>
          <p:cNvPr id="13" name="Rectangle 12"/>
          <p:cNvSpPr/>
          <p:nvPr/>
        </p:nvSpPr>
        <p:spPr>
          <a:xfrm>
            <a:off x="714702" y="2971800"/>
            <a:ext cx="7620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53212" y="2819400"/>
            <a:ext cx="5334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564457" y="2819400"/>
            <a:ext cx="5334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172200" y="3276600"/>
            <a:ext cx="2120464" cy="1477328"/>
          </a:xfrm>
          <a:prstGeom prst="rect">
            <a:avLst/>
          </a:prstGeom>
          <a:noFill/>
        </p:spPr>
        <p:txBody>
          <a:bodyPr wrap="square" lIns="0" tIns="0" rIns="0" bIns="0" rtlCol="0">
            <a:spAutoFit/>
          </a:bodyPr>
          <a:lstStyle/>
          <a:p>
            <a:pPr algn="r"/>
            <a:r>
              <a:rPr lang="en-US" sz="2400" b="1" spc="50" dirty="0" smtClean="0">
                <a:solidFill>
                  <a:schemeClr val="accent1">
                    <a:lumMod val="50000"/>
                  </a:schemeClr>
                </a:solidFill>
                <a:latin typeface="Gill Sans MT" pitchFamily="34" charset="0"/>
              </a:rPr>
              <a:t>Confidently </a:t>
            </a:r>
            <a:r>
              <a:rPr lang="en-US" sz="2400" spc="-20" dirty="0" smtClean="0">
                <a:solidFill>
                  <a:schemeClr val="bg1"/>
                </a:solidFill>
                <a:latin typeface="Gill Sans MT" pitchFamily="34" charset="0"/>
              </a:rPr>
              <a:t>adapt to a variety of interview settings</a:t>
            </a:r>
            <a:endParaRPr lang="en-US" sz="2400" spc="-20" dirty="0">
              <a:solidFill>
                <a:schemeClr val="bg1"/>
              </a:solidFill>
              <a:latin typeface="Gill Sans MT" pitchFamily="34" charset="0"/>
            </a:endParaRPr>
          </a:p>
        </p:txBody>
      </p:sp>
      <p:sp>
        <p:nvSpPr>
          <p:cNvPr id="10" name="TextBox 9"/>
          <p:cNvSpPr txBox="1"/>
          <p:nvPr/>
        </p:nvSpPr>
        <p:spPr>
          <a:xfrm>
            <a:off x="3200400" y="3284624"/>
            <a:ext cx="2349384" cy="1477328"/>
          </a:xfrm>
          <a:prstGeom prst="rect">
            <a:avLst/>
          </a:prstGeom>
          <a:noFill/>
        </p:spPr>
        <p:txBody>
          <a:bodyPr wrap="square" lIns="0" tIns="0" rIns="0" bIns="0" rtlCol="0">
            <a:spAutoFit/>
          </a:bodyPr>
          <a:lstStyle/>
          <a:p>
            <a:pPr algn="r"/>
            <a:r>
              <a:rPr lang="en-US" sz="2400" b="1" spc="50" dirty="0" smtClean="0">
                <a:solidFill>
                  <a:schemeClr val="accent1">
                    <a:lumMod val="50000"/>
                  </a:schemeClr>
                </a:solidFill>
                <a:latin typeface="Gill Sans MT" pitchFamily="34" charset="0"/>
              </a:rPr>
              <a:t>Skillfully </a:t>
            </a:r>
          </a:p>
          <a:p>
            <a:pPr algn="r"/>
            <a:r>
              <a:rPr lang="en-US" sz="2400" spc="-20" dirty="0" smtClean="0">
                <a:solidFill>
                  <a:schemeClr val="bg1"/>
                </a:solidFill>
                <a:latin typeface="Gill Sans MT" pitchFamily="34" charset="0"/>
              </a:rPr>
              <a:t>develop and deliver clear, memorable messages</a:t>
            </a:r>
            <a:endParaRPr lang="en-US" sz="2400" spc="-20" dirty="0">
              <a:solidFill>
                <a:schemeClr val="bg1"/>
              </a:solidFill>
              <a:latin typeface="Gill Sans MT" pitchFamily="34" charset="0"/>
            </a:endParaRPr>
          </a:p>
        </p:txBody>
      </p:sp>
      <p:sp>
        <p:nvSpPr>
          <p:cNvPr id="7" name="TextBox 6"/>
          <p:cNvSpPr txBox="1"/>
          <p:nvPr/>
        </p:nvSpPr>
        <p:spPr>
          <a:xfrm>
            <a:off x="609600" y="3274743"/>
            <a:ext cx="2346158" cy="1477328"/>
          </a:xfrm>
          <a:prstGeom prst="rect">
            <a:avLst/>
          </a:prstGeom>
          <a:noFill/>
        </p:spPr>
        <p:txBody>
          <a:bodyPr wrap="square" lIns="0" tIns="0" rIns="0" bIns="0" rtlCol="0">
            <a:spAutoFit/>
          </a:bodyPr>
          <a:lstStyle/>
          <a:p>
            <a:pPr algn="r"/>
            <a:r>
              <a:rPr lang="en-US" sz="2400" b="1" spc="50" dirty="0" smtClean="0">
                <a:solidFill>
                  <a:schemeClr val="accent1">
                    <a:lumMod val="50000"/>
                  </a:schemeClr>
                </a:solidFill>
                <a:latin typeface="Gill Sans MT" pitchFamily="34" charset="0"/>
              </a:rPr>
              <a:t>Effectively</a:t>
            </a:r>
            <a:r>
              <a:rPr lang="en-US" sz="2400" spc="50" dirty="0" smtClean="0">
                <a:solidFill>
                  <a:schemeClr val="bg1"/>
                </a:solidFill>
                <a:latin typeface="Gill Sans MT" pitchFamily="34" charset="0"/>
              </a:rPr>
              <a:t> </a:t>
            </a:r>
            <a:r>
              <a:rPr lang="en-US" sz="2400" spc="-20" dirty="0" smtClean="0">
                <a:solidFill>
                  <a:schemeClr val="bg1"/>
                </a:solidFill>
                <a:latin typeface="Gill Sans MT" pitchFamily="34" charset="0"/>
              </a:rPr>
              <a:t>connect with news media and their audiences</a:t>
            </a:r>
            <a:endParaRPr lang="en-US" sz="2400" spc="-2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90132"/>
            <a:ext cx="7848600" cy="2092881"/>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indent="685800">
              <a:buClr>
                <a:srgbClr val="000099"/>
              </a:buClr>
              <a:buSzPct val="80000"/>
              <a:buFont typeface="Wingdings" pitchFamily="2" charset="2"/>
              <a:buNone/>
            </a:pPr>
            <a:r>
              <a:rPr lang="en-US" sz="2400" spc="-50" dirty="0" smtClean="0">
                <a:solidFill>
                  <a:schemeClr val="bg1"/>
                </a:solidFill>
                <a:latin typeface="Gill Sans MT" pitchFamily="34" charset="0"/>
              </a:rPr>
              <a:t>…while we can never say it can never happen again, we do think we’ve taken steps that really address the issues that were raised. So for example…</a:t>
            </a:r>
          </a:p>
          <a:p>
            <a:pPr algn="r">
              <a:buClr>
                <a:srgbClr val="000099"/>
              </a:buClr>
              <a:buSzPct val="80000"/>
              <a:buFont typeface="Wingdings" pitchFamily="2" charset="2"/>
              <a:buNone/>
            </a:pPr>
            <a:r>
              <a:rPr lang="en-US" sz="2400" dirty="0" smtClean="0">
                <a:solidFill>
                  <a:schemeClr val="accent1">
                    <a:lumMod val="40000"/>
                    <a:lumOff val="60000"/>
                  </a:schemeClr>
                </a:solidFill>
                <a:latin typeface="Gill Sans MT" pitchFamily="34" charset="0"/>
              </a:rPr>
              <a:t>  </a:t>
            </a:r>
            <a:r>
              <a:rPr lang="en-US" sz="2200" dirty="0" smtClean="0">
                <a:solidFill>
                  <a:schemeClr val="accent1">
                    <a:lumMod val="40000"/>
                    <a:lumOff val="60000"/>
                  </a:schemeClr>
                </a:solidFill>
                <a:latin typeface="Gill Sans MT" pitchFamily="34" charset="0"/>
              </a:rPr>
              <a:t>– Mary Shapiro, Security Exchange Commission Chairman</a:t>
            </a:r>
          </a:p>
          <a:p>
            <a:pPr algn="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4669431"/>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701566" y="1797282"/>
            <a:ext cx="7924800" cy="738664"/>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a:p>
            <a:pPr marL="236538" lvl="1" indent="-236538">
              <a:lnSpc>
                <a:spcPct val="90000"/>
              </a:lnSpc>
              <a:spcBef>
                <a:spcPct val="20000"/>
              </a:spcBef>
              <a:buFont typeface="Arial" pitchFamily="34" charset="0"/>
              <a:buChar char="•"/>
            </a:pPr>
            <a:r>
              <a:rPr lang="en-US" sz="2400" dirty="0" smtClean="0">
                <a:latin typeface="Gill Sans MT" pitchFamily="34" charset="0"/>
              </a:rPr>
              <a:t>Don’t repeat the negative</a:t>
            </a:r>
          </a:p>
        </p:txBody>
      </p:sp>
      <p:sp>
        <p:nvSpPr>
          <p:cNvPr id="10" name="TextBox 9"/>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blinds(horizontal)">
                                      <p:cBhvr>
                                        <p:cTn id="7" dur="500"/>
                                        <p:tgtEl>
                                          <p:spTgt spid="21">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500"/>
                                        <p:tgtEl>
                                          <p:spTgt spid="15">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blinds(horizontal)">
                                      <p:cBhvr>
                                        <p:cTn id="1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90132"/>
            <a:ext cx="7848600" cy="2092881"/>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marL="685800">
              <a:buClr>
                <a:srgbClr val="000099"/>
              </a:buClr>
              <a:buSzPct val="80000"/>
              <a:buFont typeface="Wingdings" pitchFamily="2" charset="2"/>
              <a:buNone/>
            </a:pPr>
            <a:r>
              <a:rPr lang="en-US" sz="2400" dirty="0" smtClean="0">
                <a:solidFill>
                  <a:schemeClr val="bg1"/>
                </a:solidFill>
                <a:latin typeface="Gill Sans MT" pitchFamily="34" charset="0"/>
              </a:rPr>
              <a:t>Nationwide, three-in-ten adults have college degrees.</a:t>
            </a:r>
          </a:p>
          <a:p>
            <a:pPr>
              <a:buClr>
                <a:srgbClr val="000099"/>
              </a:buClr>
              <a:buSzPct val="80000"/>
              <a:buFont typeface="Wingdings" pitchFamily="2" charset="2"/>
              <a:buNone/>
            </a:pPr>
            <a:endParaRPr lang="en-US" sz="2400" dirty="0" smtClean="0">
              <a:solidFill>
                <a:schemeClr val="bg1"/>
              </a:solidFill>
              <a:latin typeface="Gill Sans MT" pitchFamily="34" charset="0"/>
            </a:endParaRPr>
          </a:p>
          <a:p>
            <a:pPr algn="r">
              <a:buClr>
                <a:srgbClr val="000099"/>
              </a:buClr>
              <a:buSzPct val="80000"/>
            </a:pPr>
            <a:r>
              <a:rPr lang="en-US" sz="2400" dirty="0" smtClean="0">
                <a:solidFill>
                  <a:schemeClr val="accent1">
                    <a:lumMod val="40000"/>
                    <a:lumOff val="60000"/>
                  </a:schemeClr>
                </a:solidFill>
                <a:latin typeface="Gill Sans MT" pitchFamily="34" charset="0"/>
              </a:rPr>
              <a:t> </a:t>
            </a:r>
            <a:r>
              <a:rPr lang="en-US" sz="2200" dirty="0" smtClean="0">
                <a:solidFill>
                  <a:schemeClr val="accent1">
                    <a:lumMod val="40000"/>
                    <a:lumOff val="60000"/>
                  </a:schemeClr>
                </a:solidFill>
                <a:latin typeface="Gill Sans MT" pitchFamily="34" charset="0"/>
              </a:rPr>
              <a:t>– Pew Research Center for the People &amp; the Press</a:t>
            </a:r>
          </a:p>
          <a:p>
            <a:pPr algn="r">
              <a:buClr>
                <a:srgbClr val="000099"/>
              </a:buClr>
              <a:buSzPct val="80000"/>
            </a:pPr>
            <a:r>
              <a:rPr lang="en-US" sz="2400" i="1" dirty="0" smtClean="0">
                <a:solidFill>
                  <a:schemeClr val="accent1">
                    <a:lumMod val="40000"/>
                    <a:lumOff val="60000"/>
                  </a:schemeClr>
                </a:solidFill>
                <a:latin typeface="Gill Sans MT" pitchFamily="34" charset="0"/>
              </a:rPr>
              <a:t>  </a:t>
            </a:r>
            <a:r>
              <a:rPr lang="en-US" sz="2200" i="1" dirty="0" smtClean="0">
                <a:solidFill>
                  <a:schemeClr val="accent1">
                    <a:lumMod val="40000"/>
                    <a:lumOff val="60000"/>
                  </a:schemeClr>
                </a:solidFill>
                <a:latin typeface="Gill Sans MT" pitchFamily="34" charset="0"/>
              </a:rPr>
              <a:t>Report: Americans Spending More Time Following the News</a:t>
            </a:r>
          </a:p>
          <a:p>
            <a:pPr algn="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4669431"/>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701566" y="1797282"/>
            <a:ext cx="7924800" cy="1144929"/>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a:p>
            <a:pPr marL="236538" lvl="1" indent="-236538">
              <a:lnSpc>
                <a:spcPct val="90000"/>
              </a:lnSpc>
              <a:spcBef>
                <a:spcPct val="20000"/>
              </a:spcBef>
              <a:buFont typeface="Arial" pitchFamily="34" charset="0"/>
              <a:buChar char="•"/>
            </a:pPr>
            <a:r>
              <a:rPr lang="en-US" sz="2400" dirty="0" smtClean="0">
                <a:latin typeface="Gill Sans MT" pitchFamily="34" charset="0"/>
              </a:rPr>
              <a:t>Don’t repeat the negative</a:t>
            </a:r>
          </a:p>
          <a:p>
            <a:pPr marL="236538" lvl="1" indent="-236538">
              <a:lnSpc>
                <a:spcPct val="90000"/>
              </a:lnSpc>
              <a:spcBef>
                <a:spcPct val="20000"/>
              </a:spcBef>
              <a:buFont typeface="Arial" pitchFamily="34" charset="0"/>
              <a:buChar char="•"/>
            </a:pPr>
            <a:r>
              <a:rPr lang="en-US" sz="2400" dirty="0" smtClean="0">
                <a:latin typeface="Gill Sans MT" pitchFamily="34" charset="0"/>
              </a:rPr>
              <a:t>Avoid jargon, acronyms and scientific terms</a:t>
            </a:r>
          </a:p>
        </p:txBody>
      </p:sp>
      <p:sp>
        <p:nvSpPr>
          <p:cNvPr id="10" name="TextBox 9"/>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500"/>
                                        <p:tgtEl>
                                          <p:spTgt spid="15">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blinds(horizontal)">
                                      <p:cBhvr>
                                        <p:cTn id="14" dur="500"/>
                                        <p:tgtEl>
                                          <p:spTgt spid="15">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linds(horizontal)">
                                      <p:cBhvr>
                                        <p:cTn id="1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80628"/>
            <a:ext cx="7848600" cy="2092881"/>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a:buClr>
                <a:srgbClr val="000099"/>
              </a:buClr>
              <a:buSzPct val="80000"/>
              <a:buFont typeface="Wingdings" pitchFamily="2" charset="2"/>
              <a:buNone/>
            </a:pPr>
            <a:r>
              <a:rPr lang="en-US" sz="2400" dirty="0" smtClean="0">
                <a:solidFill>
                  <a:schemeClr val="bg1"/>
                </a:solidFill>
                <a:latin typeface="Gill Sans MT" pitchFamily="34" charset="0"/>
              </a:rPr>
              <a:t>          </a:t>
            </a:r>
          </a:p>
          <a:p>
            <a:pPr>
              <a:buClr>
                <a:srgbClr val="000099"/>
              </a:buClr>
              <a:buSzPct val="80000"/>
              <a:buFont typeface="Wingdings" pitchFamily="2" charset="2"/>
              <a:buNone/>
            </a:pPr>
            <a:r>
              <a:rPr lang="en-US" sz="2400" b="1" dirty="0" smtClean="0">
                <a:solidFill>
                  <a:schemeClr val="bg1"/>
                </a:solidFill>
                <a:latin typeface="Gill Sans MT" pitchFamily="34" charset="0"/>
              </a:rPr>
              <a:t>Active:  </a:t>
            </a:r>
            <a:r>
              <a:rPr lang="en-US" sz="2400" dirty="0" smtClean="0">
                <a:solidFill>
                  <a:schemeClr val="bg1"/>
                </a:solidFill>
                <a:latin typeface="Gill Sans MT" pitchFamily="34" charset="0"/>
              </a:rPr>
              <a:t>Operator error caused the accident.</a:t>
            </a:r>
          </a:p>
          <a:p>
            <a:pPr marL="1203325" indent="-1203325">
              <a:buClr>
                <a:srgbClr val="000099"/>
              </a:buClr>
              <a:buSzPct val="80000"/>
              <a:buFont typeface="Wingdings" pitchFamily="2" charset="2"/>
              <a:buNone/>
            </a:pPr>
            <a:r>
              <a:rPr lang="en-US" sz="2400" b="1" spc="-70" dirty="0" smtClean="0">
                <a:solidFill>
                  <a:schemeClr val="bg1"/>
                </a:solidFill>
                <a:latin typeface="Gill Sans MT" pitchFamily="34" charset="0"/>
              </a:rPr>
              <a:t>Passive:  </a:t>
            </a:r>
            <a:r>
              <a:rPr lang="en-US" sz="2400" spc="-70" dirty="0" smtClean="0">
                <a:solidFill>
                  <a:schemeClr val="bg1"/>
                </a:solidFill>
                <a:latin typeface="Gill Sans MT" pitchFamily="34" charset="0"/>
              </a:rPr>
              <a:t>The accident was caused by operator error.</a:t>
            </a:r>
          </a:p>
          <a:p>
            <a:pPr marL="1203325" indent="-1203325">
              <a:buClr>
                <a:srgbClr val="000099"/>
              </a:buClr>
              <a:buSzPct val="80000"/>
              <a:buFont typeface="Wingdings" pitchFamily="2" charset="2"/>
              <a:buNone/>
            </a:pPr>
            <a:endParaRPr lang="en-US" sz="2400" spc="-70" dirty="0" smtClean="0">
              <a:solidFill>
                <a:schemeClr val="bg1"/>
              </a:solidFill>
              <a:latin typeface="Gill Sans MT" pitchFamily="34" charset="0"/>
            </a:endParaRPr>
          </a:p>
          <a:p>
            <a:pPr marL="1203325" indent="-1203325">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85800" y="4669431"/>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21" name="TextBox 20"/>
          <p:cNvSpPr txBox="1"/>
          <p:nvPr/>
        </p:nvSpPr>
        <p:spPr>
          <a:xfrm>
            <a:off x="701566" y="1797282"/>
            <a:ext cx="7924800" cy="1551194"/>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a:p>
            <a:pPr marL="236538" lvl="1" indent="-236538">
              <a:lnSpc>
                <a:spcPct val="90000"/>
              </a:lnSpc>
              <a:spcBef>
                <a:spcPct val="20000"/>
              </a:spcBef>
              <a:buFont typeface="Arial" pitchFamily="34" charset="0"/>
              <a:buChar char="•"/>
            </a:pPr>
            <a:r>
              <a:rPr lang="en-US" sz="2400" dirty="0" smtClean="0">
                <a:latin typeface="Gill Sans MT" pitchFamily="34" charset="0"/>
              </a:rPr>
              <a:t>Don’t repeat the negative</a:t>
            </a:r>
          </a:p>
          <a:p>
            <a:pPr marL="236538" lvl="1" indent="-236538">
              <a:lnSpc>
                <a:spcPct val="90000"/>
              </a:lnSpc>
              <a:spcBef>
                <a:spcPct val="20000"/>
              </a:spcBef>
              <a:buFont typeface="Arial" pitchFamily="34" charset="0"/>
              <a:buChar char="•"/>
            </a:pPr>
            <a:r>
              <a:rPr lang="en-US" sz="2400" dirty="0" smtClean="0">
                <a:latin typeface="Gill Sans MT" pitchFamily="34" charset="0"/>
              </a:rPr>
              <a:t>Avoid jargon, acronyms and scientific terms</a:t>
            </a:r>
          </a:p>
          <a:p>
            <a:pPr marL="236538" lvl="1" indent="-236538">
              <a:lnSpc>
                <a:spcPct val="90000"/>
              </a:lnSpc>
              <a:spcBef>
                <a:spcPct val="20000"/>
              </a:spcBef>
              <a:buFont typeface="Arial" pitchFamily="34" charset="0"/>
              <a:buChar char="•"/>
            </a:pPr>
            <a:r>
              <a:rPr lang="en-US" sz="2400" dirty="0" smtClean="0">
                <a:latin typeface="Gill Sans MT" pitchFamily="34" charset="0"/>
              </a:rPr>
              <a:t>Use active voice with high-energy words</a:t>
            </a:r>
          </a:p>
        </p:txBody>
      </p:sp>
      <p:sp>
        <p:nvSpPr>
          <p:cNvPr id="10" name="TextBox 9"/>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blinds(horizontal)">
                                      <p:cBhvr>
                                        <p:cTn id="11" dur="500"/>
                                        <p:tgtEl>
                                          <p:spTgt spid="15">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blinds(horizontal)">
                                      <p:cBhvr>
                                        <p:cTn id="14" dur="500"/>
                                        <p:tgtEl>
                                          <p:spTgt spid="15">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blinds(horizontal)">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80628"/>
            <a:ext cx="7848600" cy="2031325"/>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a:buClr>
                <a:srgbClr val="000099"/>
              </a:buClr>
              <a:buSzPct val="80000"/>
              <a:buFont typeface="Wingdings" pitchFamily="2" charset="2"/>
              <a:buNone/>
            </a:pPr>
            <a:r>
              <a:rPr lang="en-US" sz="2400" dirty="0" smtClean="0">
                <a:solidFill>
                  <a:schemeClr val="bg1"/>
                </a:solidFill>
                <a:latin typeface="Gill Sans MT" pitchFamily="34" charset="0"/>
              </a:rPr>
              <a:t>        </a:t>
            </a:r>
            <a:r>
              <a:rPr lang="en-US" sz="3200" dirty="0" smtClean="0">
                <a:solidFill>
                  <a:schemeClr val="bg1"/>
                </a:solidFill>
                <a:latin typeface="Gill Sans MT" pitchFamily="34" charset="0"/>
              </a:rPr>
              <a:t> </a:t>
            </a:r>
          </a:p>
          <a:p>
            <a:pPr algn="r">
              <a:buClr>
                <a:srgbClr val="000099"/>
              </a:buClr>
              <a:buSzPct val="80000"/>
              <a:buFont typeface="Wingdings" pitchFamily="2" charset="2"/>
              <a:buNone/>
            </a:pPr>
            <a:endParaRPr lang="en-US" sz="2000" dirty="0" smtClean="0">
              <a:solidFill>
                <a:schemeClr val="bg1"/>
              </a:solidFill>
              <a:latin typeface="Gill Sans MT" pitchFamily="34" charset="0"/>
            </a:endParaRPr>
          </a:p>
          <a:p>
            <a:pPr algn="r">
              <a:buClr>
                <a:srgbClr val="000099"/>
              </a:buClr>
              <a:buSzPct val="80000"/>
              <a:buFont typeface="Wingdings" pitchFamily="2" charset="2"/>
              <a:buNone/>
            </a:pPr>
            <a:endParaRPr lang="en-US" sz="2000" dirty="0" smtClean="0">
              <a:solidFill>
                <a:schemeClr val="bg1"/>
              </a:solidFill>
              <a:latin typeface="Gill Sans MT" pitchFamily="34" charset="0"/>
            </a:endParaRPr>
          </a:p>
          <a:p>
            <a:pPr algn="r">
              <a:buClr>
                <a:srgbClr val="000099"/>
              </a:buClr>
              <a:buSzPct val="80000"/>
              <a:buFont typeface="Wingdings" pitchFamily="2" charset="2"/>
              <a:buNone/>
            </a:pPr>
            <a:endParaRPr lang="en-US" sz="2000" dirty="0" smtClean="0">
              <a:solidFill>
                <a:schemeClr val="bg1"/>
              </a:solidFill>
              <a:latin typeface="Gill Sans MT" pitchFamily="34" charset="0"/>
            </a:endParaRPr>
          </a:p>
          <a:p>
            <a:pPr algn="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1566" y="1797282"/>
            <a:ext cx="7924800" cy="1957459"/>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a:p>
            <a:pPr marL="236538" lvl="1" indent="-236538">
              <a:lnSpc>
                <a:spcPct val="90000"/>
              </a:lnSpc>
              <a:spcBef>
                <a:spcPct val="20000"/>
              </a:spcBef>
              <a:buFont typeface="Arial" pitchFamily="34" charset="0"/>
              <a:buChar char="•"/>
            </a:pPr>
            <a:r>
              <a:rPr lang="en-US" sz="2400" dirty="0" smtClean="0">
                <a:latin typeface="Gill Sans MT" pitchFamily="34" charset="0"/>
              </a:rPr>
              <a:t>Don’t repeat the negative</a:t>
            </a:r>
          </a:p>
          <a:p>
            <a:pPr marL="236538" lvl="1" indent="-236538">
              <a:lnSpc>
                <a:spcPct val="90000"/>
              </a:lnSpc>
              <a:spcBef>
                <a:spcPct val="20000"/>
              </a:spcBef>
              <a:buFont typeface="Arial" pitchFamily="34" charset="0"/>
              <a:buChar char="•"/>
            </a:pPr>
            <a:r>
              <a:rPr lang="en-US" sz="2400" dirty="0" smtClean="0">
                <a:latin typeface="Gill Sans MT" pitchFamily="34" charset="0"/>
              </a:rPr>
              <a:t>Avoid jargon, acronyms and scientific terms</a:t>
            </a:r>
          </a:p>
          <a:p>
            <a:pPr marL="236538" lvl="1" indent="-236538">
              <a:lnSpc>
                <a:spcPct val="90000"/>
              </a:lnSpc>
              <a:spcBef>
                <a:spcPct val="20000"/>
              </a:spcBef>
              <a:buFont typeface="Arial" pitchFamily="34" charset="0"/>
              <a:buChar char="•"/>
            </a:pPr>
            <a:r>
              <a:rPr lang="en-US" sz="2400" dirty="0" smtClean="0">
                <a:latin typeface="Gill Sans MT" pitchFamily="34" charset="0"/>
              </a:rPr>
              <a:t>Use active voice with high-energy words</a:t>
            </a:r>
          </a:p>
          <a:p>
            <a:pPr marL="236538" lvl="1" indent="-236538">
              <a:lnSpc>
                <a:spcPct val="90000"/>
              </a:lnSpc>
              <a:spcBef>
                <a:spcPct val="20000"/>
              </a:spcBef>
              <a:buFont typeface="Arial" pitchFamily="34" charset="0"/>
              <a:buChar char="•"/>
            </a:pPr>
            <a:r>
              <a:rPr lang="en-US" sz="2400" dirty="0" smtClean="0">
                <a:latin typeface="Gill Sans MT" pitchFamily="34" charset="0"/>
              </a:rPr>
              <a:t>Replace long words and phrases with conversational language</a:t>
            </a:r>
          </a:p>
        </p:txBody>
      </p:sp>
      <p:sp>
        <p:nvSpPr>
          <p:cNvPr id="10" name="TextBox 9"/>
          <p:cNvSpPr txBox="1"/>
          <p:nvPr/>
        </p:nvSpPr>
        <p:spPr>
          <a:xfrm>
            <a:off x="862264"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U</a:t>
            </a:r>
            <a:r>
              <a:rPr lang="en-US" sz="2400" dirty="0" smtClean="0">
                <a:solidFill>
                  <a:schemeClr val="bg2">
                    <a:lumMod val="25000"/>
                  </a:schemeClr>
                </a:solidFill>
                <a:latin typeface="Gill Sans MT" pitchFamily="34" charset="0"/>
              </a:rPr>
              <a:t>1</a:t>
            </a:r>
            <a:endParaRPr lang="en-US" sz="2400" dirty="0">
              <a:solidFill>
                <a:schemeClr val="bg2">
                  <a:lumMod val="25000"/>
                </a:schemeClr>
              </a:solidFill>
              <a:latin typeface="Gill Sans MT" pitchFamily="34" charset="0"/>
            </a:endParaRPr>
          </a:p>
        </p:txBody>
      </p:sp>
      <p:sp>
        <p:nvSpPr>
          <p:cNvPr id="12" name="TextBox 11"/>
          <p:cNvSpPr txBox="1"/>
          <p:nvPr/>
        </p:nvSpPr>
        <p:spPr>
          <a:xfrm>
            <a:off x="1953128"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T</a:t>
            </a:r>
            <a:r>
              <a:rPr lang="en-US" sz="2400" dirty="0" smtClean="0">
                <a:solidFill>
                  <a:schemeClr val="bg2">
                    <a:lumMod val="25000"/>
                  </a:schemeClr>
                </a:solidFill>
                <a:latin typeface="Gill Sans MT" pitchFamily="34" charset="0"/>
              </a:rPr>
              <a:t>1</a:t>
            </a:r>
            <a:endParaRPr lang="en-US" sz="5400" dirty="0">
              <a:solidFill>
                <a:schemeClr val="bg2">
                  <a:lumMod val="25000"/>
                </a:schemeClr>
              </a:solidFill>
              <a:latin typeface="Gill Sans MT" pitchFamily="34" charset="0"/>
            </a:endParaRPr>
          </a:p>
        </p:txBody>
      </p:sp>
      <p:sp>
        <p:nvSpPr>
          <p:cNvPr id="13" name="TextBox 12"/>
          <p:cNvSpPr txBox="1"/>
          <p:nvPr/>
        </p:nvSpPr>
        <p:spPr>
          <a:xfrm>
            <a:off x="3048000"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I</a:t>
            </a:r>
            <a:r>
              <a:rPr lang="en-US" sz="2400" dirty="0" smtClean="0">
                <a:solidFill>
                  <a:schemeClr val="bg2">
                    <a:lumMod val="25000"/>
                  </a:schemeClr>
                </a:solidFill>
                <a:latin typeface="Gill Sans MT" pitchFamily="34" charset="0"/>
              </a:rPr>
              <a:t>1</a:t>
            </a:r>
            <a:endParaRPr lang="en-US" sz="5400" dirty="0">
              <a:solidFill>
                <a:schemeClr val="bg2">
                  <a:lumMod val="25000"/>
                </a:schemeClr>
              </a:solidFill>
              <a:latin typeface="Gill Sans MT" pitchFamily="34" charset="0"/>
            </a:endParaRPr>
          </a:p>
        </p:txBody>
      </p:sp>
      <p:sp>
        <p:nvSpPr>
          <p:cNvPr id="14" name="TextBox 13"/>
          <p:cNvSpPr txBox="1"/>
          <p:nvPr/>
        </p:nvSpPr>
        <p:spPr>
          <a:xfrm>
            <a:off x="5217696"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I</a:t>
            </a:r>
            <a:r>
              <a:rPr lang="en-US" sz="2400" dirty="0" smtClean="0">
                <a:solidFill>
                  <a:schemeClr val="bg2">
                    <a:lumMod val="25000"/>
                  </a:schemeClr>
                </a:solidFill>
                <a:latin typeface="Gill Sans MT" pitchFamily="34" charset="0"/>
              </a:rPr>
              <a:t>1</a:t>
            </a:r>
            <a:endParaRPr lang="en-US" sz="5400" dirty="0">
              <a:solidFill>
                <a:schemeClr val="bg2">
                  <a:lumMod val="25000"/>
                </a:schemeClr>
              </a:solidFill>
              <a:latin typeface="Gill Sans MT" pitchFamily="34" charset="0"/>
            </a:endParaRPr>
          </a:p>
        </p:txBody>
      </p:sp>
      <p:sp>
        <p:nvSpPr>
          <p:cNvPr id="16" name="TextBox 15"/>
          <p:cNvSpPr txBox="1"/>
          <p:nvPr/>
        </p:nvSpPr>
        <p:spPr>
          <a:xfrm>
            <a:off x="7391400"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E</a:t>
            </a:r>
            <a:r>
              <a:rPr lang="en-US" sz="2400" dirty="0" smtClean="0">
                <a:solidFill>
                  <a:schemeClr val="bg2">
                    <a:lumMod val="25000"/>
                  </a:schemeClr>
                </a:solidFill>
                <a:latin typeface="Gill Sans MT" pitchFamily="34" charset="0"/>
              </a:rPr>
              <a:t>1</a:t>
            </a:r>
            <a:endParaRPr lang="en-US" sz="2400" dirty="0">
              <a:solidFill>
                <a:schemeClr val="bg2">
                  <a:lumMod val="25000"/>
                </a:schemeClr>
              </a:solidFill>
              <a:latin typeface="Gill Sans MT" pitchFamily="34" charset="0"/>
            </a:endParaRPr>
          </a:p>
        </p:txBody>
      </p:sp>
      <p:sp>
        <p:nvSpPr>
          <p:cNvPr id="17" name="TextBox 16"/>
          <p:cNvSpPr txBox="1"/>
          <p:nvPr/>
        </p:nvSpPr>
        <p:spPr>
          <a:xfrm>
            <a:off x="6308560"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Z</a:t>
            </a:r>
            <a:r>
              <a:rPr lang="en-US" sz="2400" spc="-200" dirty="0" smtClean="0">
                <a:solidFill>
                  <a:schemeClr val="bg2">
                    <a:lumMod val="25000"/>
                  </a:schemeClr>
                </a:solidFill>
                <a:latin typeface="Gill Sans MT" pitchFamily="34" charset="0"/>
              </a:rPr>
              <a:t>10</a:t>
            </a:r>
            <a:endParaRPr lang="en-US" sz="5400" spc="-200" dirty="0">
              <a:solidFill>
                <a:schemeClr val="bg2">
                  <a:lumMod val="25000"/>
                </a:schemeClr>
              </a:solidFill>
              <a:latin typeface="Gill Sans MT" pitchFamily="34" charset="0"/>
            </a:endParaRPr>
          </a:p>
        </p:txBody>
      </p:sp>
      <p:sp>
        <p:nvSpPr>
          <p:cNvPr id="18" name="TextBox 17"/>
          <p:cNvSpPr txBox="1"/>
          <p:nvPr/>
        </p:nvSpPr>
        <p:spPr>
          <a:xfrm>
            <a:off x="4126832" y="5226204"/>
            <a:ext cx="914400" cy="923330"/>
          </a:xfrm>
          <a:prstGeom prst="rect">
            <a:avLst/>
          </a:prstGeom>
          <a:blipFill>
            <a:blip r:embed="rId3" cstate="print"/>
            <a:tile tx="0" ty="0" sx="100000" sy="100000" flip="none" algn="tl"/>
          </a:blipFill>
          <a:ln>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a:r>
              <a:rPr lang="en-US" sz="5400" dirty="0" smtClean="0">
                <a:solidFill>
                  <a:schemeClr val="bg2">
                    <a:lumMod val="25000"/>
                  </a:schemeClr>
                </a:solidFill>
                <a:latin typeface="Gill Sans MT" pitchFamily="34" charset="0"/>
              </a:rPr>
              <a:t>L</a:t>
            </a:r>
            <a:r>
              <a:rPr lang="en-US" sz="2400" dirty="0" smtClean="0">
                <a:solidFill>
                  <a:schemeClr val="bg2">
                    <a:lumMod val="25000"/>
                  </a:schemeClr>
                </a:solidFill>
                <a:latin typeface="Gill Sans MT" pitchFamily="34" charset="0"/>
              </a:rPr>
              <a:t>1</a:t>
            </a:r>
            <a:endParaRPr lang="en-US" sz="5400" dirty="0">
              <a:solidFill>
                <a:schemeClr val="bg2">
                  <a:lumMod val="25000"/>
                </a:schemeClr>
              </a:solidFill>
              <a:latin typeface="Gill Sans MT" pitchFamily="34" charset="0"/>
            </a:endParaRPr>
          </a:p>
        </p:txBody>
      </p:sp>
      <p:sp>
        <p:nvSpPr>
          <p:cNvPr id="20" name="TextBox 19"/>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blinds(horizontal)">
                                      <p:cBhvr>
                                        <p:cTn id="7" dur="500"/>
                                        <p:tgtEl>
                                          <p:spTgt spid="21">
                                            <p:txEl>
                                              <p:pRg st="4" end="4"/>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16"/>
          <p:cNvSpPr txBox="1">
            <a:spLocks noChangeArrowheads="1"/>
          </p:cNvSpPr>
          <p:nvPr/>
        </p:nvSpPr>
        <p:spPr bwMode="auto">
          <a:xfrm>
            <a:off x="685800" y="4776338"/>
            <a:ext cx="7848600" cy="1969770"/>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buClr>
                <a:srgbClr val="000099"/>
              </a:buClr>
              <a:buSzPct val="80000"/>
              <a:buFont typeface="Wingdings" pitchFamily="2" charset="2"/>
              <a:buNone/>
            </a:pPr>
            <a:endParaRPr lang="en-US" sz="1400" i="1" dirty="0" smtClean="0">
              <a:solidFill>
                <a:schemeClr val="bg1"/>
              </a:solidFill>
              <a:latin typeface="Gill Sans MT" pitchFamily="34" charset="0"/>
            </a:endParaRPr>
          </a:p>
          <a:p>
            <a:pPr>
              <a:buClr>
                <a:srgbClr val="000099"/>
              </a:buClr>
              <a:buSzPct val="80000"/>
              <a:buFont typeface="Wingdings" pitchFamily="2" charset="2"/>
              <a:buNone/>
            </a:pPr>
            <a:endParaRPr lang="en-US" sz="2200" dirty="0" smtClean="0">
              <a:solidFill>
                <a:schemeClr val="accent1">
                  <a:lumMod val="40000"/>
                  <a:lumOff val="60000"/>
                </a:schemeClr>
              </a:solidFill>
              <a:latin typeface="Gill Sans MT" pitchFamily="34" charset="0"/>
            </a:endParaRPr>
          </a:p>
          <a:p>
            <a:pPr>
              <a:buClr>
                <a:srgbClr val="000099"/>
              </a:buClr>
              <a:buSzPct val="80000"/>
              <a:buFont typeface="Wingdings" pitchFamily="2" charset="2"/>
              <a:buNone/>
            </a:pPr>
            <a:endParaRPr lang="en-US" sz="2200" dirty="0" smtClean="0">
              <a:solidFill>
                <a:schemeClr val="accent1">
                  <a:lumMod val="40000"/>
                  <a:lumOff val="60000"/>
                </a:schemeClr>
              </a:solidFill>
              <a:latin typeface="Gill Sans MT" pitchFamily="34" charset="0"/>
            </a:endParaRPr>
          </a:p>
          <a:p>
            <a:pPr>
              <a:buClr>
                <a:srgbClr val="000099"/>
              </a:buClr>
              <a:buSzPct val="80000"/>
              <a:buFont typeface="Wingdings" pitchFamily="2" charset="2"/>
              <a:buNone/>
            </a:pPr>
            <a:endParaRPr lang="en-US" sz="2200" dirty="0" smtClean="0">
              <a:solidFill>
                <a:schemeClr val="accent1">
                  <a:lumMod val="40000"/>
                  <a:lumOff val="60000"/>
                </a:schemeClr>
              </a:solidFill>
              <a:latin typeface="Gill Sans MT" pitchFamily="34" charset="0"/>
            </a:endParaRPr>
          </a:p>
          <a:p>
            <a:pPr>
              <a:buClr>
                <a:srgbClr val="000099"/>
              </a:buClr>
              <a:buSzPct val="80000"/>
              <a:buFont typeface="Wingdings" pitchFamily="2" charset="2"/>
              <a:buNone/>
            </a:pPr>
            <a:endParaRPr lang="en-US" sz="2200" dirty="0" smtClean="0">
              <a:solidFill>
                <a:schemeClr val="accent1">
                  <a:lumMod val="40000"/>
                  <a:lumOff val="60000"/>
                </a:schemeClr>
              </a:solidFill>
              <a:latin typeface="Gill Sans MT" pitchFamily="34" charset="0"/>
            </a:endParaRPr>
          </a:p>
          <a:p>
            <a:pPr algn="r">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1566" y="1797282"/>
            <a:ext cx="7924800" cy="2363724"/>
          </a:xfrm>
          <a:prstGeom prst="rect">
            <a:avLst/>
          </a:prstGeom>
          <a:noFill/>
        </p:spPr>
        <p:txBody>
          <a:bodyPr wrap="square" lIns="0" tIns="0" rIns="0" bIns="0" rtlCol="0">
            <a:spAutoFit/>
          </a:bodyPr>
          <a:lstStyle/>
          <a:p>
            <a:pPr marL="236538" lvl="1" indent="-236538">
              <a:lnSpc>
                <a:spcPct val="90000"/>
              </a:lnSpc>
              <a:spcBef>
                <a:spcPct val="20000"/>
              </a:spcBef>
              <a:buFont typeface="Arial" pitchFamily="34" charset="0"/>
              <a:buChar char="•"/>
            </a:pPr>
            <a:r>
              <a:rPr lang="en-US" sz="2400" dirty="0" smtClean="0">
                <a:latin typeface="Gill Sans MT" pitchFamily="34" charset="0"/>
              </a:rPr>
              <a:t>Emphasize the positive</a:t>
            </a:r>
          </a:p>
          <a:p>
            <a:pPr marL="236538" lvl="1" indent="-236538">
              <a:lnSpc>
                <a:spcPct val="90000"/>
              </a:lnSpc>
              <a:spcBef>
                <a:spcPct val="20000"/>
              </a:spcBef>
              <a:buFont typeface="Arial" pitchFamily="34" charset="0"/>
              <a:buChar char="•"/>
            </a:pPr>
            <a:r>
              <a:rPr lang="en-US" sz="2400" dirty="0" smtClean="0">
                <a:latin typeface="Gill Sans MT" pitchFamily="34" charset="0"/>
              </a:rPr>
              <a:t>Don’t repeat the negative</a:t>
            </a:r>
          </a:p>
          <a:p>
            <a:pPr marL="236538" lvl="1" indent="-236538">
              <a:lnSpc>
                <a:spcPct val="90000"/>
              </a:lnSpc>
              <a:spcBef>
                <a:spcPct val="20000"/>
              </a:spcBef>
              <a:buFont typeface="Arial" pitchFamily="34" charset="0"/>
              <a:buChar char="•"/>
            </a:pPr>
            <a:r>
              <a:rPr lang="en-US" sz="2400" dirty="0" smtClean="0">
                <a:latin typeface="Gill Sans MT" pitchFamily="34" charset="0"/>
              </a:rPr>
              <a:t>Avoid jargon, acronyms and scientific terms</a:t>
            </a:r>
          </a:p>
          <a:p>
            <a:pPr marL="236538" lvl="1" indent="-236538">
              <a:lnSpc>
                <a:spcPct val="90000"/>
              </a:lnSpc>
              <a:spcBef>
                <a:spcPct val="20000"/>
              </a:spcBef>
              <a:buFont typeface="Arial" pitchFamily="34" charset="0"/>
              <a:buChar char="•"/>
            </a:pPr>
            <a:r>
              <a:rPr lang="en-US" sz="2400" dirty="0" smtClean="0">
                <a:latin typeface="Gill Sans MT" pitchFamily="34" charset="0"/>
              </a:rPr>
              <a:t>Use active voice with high-energy words</a:t>
            </a:r>
          </a:p>
          <a:p>
            <a:pPr marL="236538" lvl="1" indent="-236538">
              <a:lnSpc>
                <a:spcPct val="90000"/>
              </a:lnSpc>
              <a:spcBef>
                <a:spcPct val="20000"/>
              </a:spcBef>
              <a:buFont typeface="Arial" pitchFamily="34" charset="0"/>
              <a:buChar char="•"/>
            </a:pPr>
            <a:r>
              <a:rPr lang="en-US" sz="2400" dirty="0" smtClean="0">
                <a:latin typeface="Gill Sans MT" pitchFamily="34" charset="0"/>
              </a:rPr>
              <a:t>Replace long words and phrases with conversational language</a:t>
            </a:r>
          </a:p>
          <a:p>
            <a:pPr marL="236538" lvl="1" indent="-236538">
              <a:lnSpc>
                <a:spcPct val="90000"/>
              </a:lnSpc>
              <a:spcBef>
                <a:spcPct val="20000"/>
              </a:spcBef>
              <a:buFont typeface="Arial" pitchFamily="34" charset="0"/>
              <a:buChar char="•"/>
            </a:pPr>
            <a:r>
              <a:rPr lang="en-US" sz="2400" dirty="0" smtClean="0">
                <a:latin typeface="Gill Sans MT" pitchFamily="34" charset="0"/>
              </a:rPr>
              <a:t>Structure your </a:t>
            </a:r>
            <a:r>
              <a:rPr lang="en-US" sz="2400" smtClean="0">
                <a:latin typeface="Gill Sans MT" pitchFamily="34" charset="0"/>
              </a:rPr>
              <a:t>responses like </a:t>
            </a:r>
            <a:r>
              <a:rPr lang="en-US" sz="2400" dirty="0" smtClean="0">
                <a:latin typeface="Gill Sans MT" pitchFamily="34" charset="0"/>
              </a:rPr>
              <a:t>an “inverted pyramid”</a:t>
            </a:r>
          </a:p>
        </p:txBody>
      </p:sp>
      <p:sp>
        <p:nvSpPr>
          <p:cNvPr id="9" name="TextBox 8"/>
          <p:cNvSpPr txBox="1"/>
          <p:nvPr/>
        </p:nvSpPr>
        <p:spPr>
          <a:xfrm>
            <a:off x="749968" y="4820259"/>
            <a:ext cx="7696200" cy="40011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pPr algn="ctr"/>
            <a:r>
              <a:rPr lang="en-US" sz="2000" b="1" dirty="0" smtClean="0">
                <a:solidFill>
                  <a:schemeClr val="bg1"/>
                </a:solidFill>
                <a:latin typeface="Gill Sans MT" pitchFamily="34" charset="0"/>
              </a:rPr>
              <a:t>WHO – WHAT – WHEN – WHERE – WHY – HOW</a:t>
            </a:r>
            <a:endParaRPr lang="en-US" sz="2000" b="1" dirty="0">
              <a:solidFill>
                <a:schemeClr val="bg1"/>
              </a:solidFill>
              <a:latin typeface="Gill Sans MT" pitchFamily="34" charset="0"/>
            </a:endParaRPr>
          </a:p>
        </p:txBody>
      </p:sp>
      <p:sp>
        <p:nvSpPr>
          <p:cNvPr id="10" name="TextBox 9"/>
          <p:cNvSpPr txBox="1"/>
          <p:nvPr/>
        </p:nvSpPr>
        <p:spPr>
          <a:xfrm>
            <a:off x="1363584" y="5255157"/>
            <a:ext cx="6477000" cy="400110"/>
          </a:xfrm>
          <a:prstGeom prst="rect">
            <a:avLst/>
          </a:prstGeom>
          <a:solidFill>
            <a:schemeClr val="accent1">
              <a:lumMod val="40000"/>
              <a:lumOff val="60000"/>
            </a:schemeClr>
          </a:solidFill>
        </p:spPr>
        <p:txBody>
          <a:bodyPr wrap="square" rtlCol="0">
            <a:spAutoFit/>
          </a:bodyPr>
          <a:lstStyle/>
          <a:p>
            <a:pPr algn="ctr"/>
            <a:r>
              <a:rPr lang="en-US" sz="2000" b="1" dirty="0" smtClean="0">
                <a:solidFill>
                  <a:schemeClr val="bg1"/>
                </a:solidFill>
                <a:latin typeface="Gill Sans MT" pitchFamily="34" charset="0"/>
              </a:rPr>
              <a:t>IMPORTANT INFORMATION</a:t>
            </a:r>
            <a:endParaRPr lang="en-US" sz="2000" b="1" dirty="0">
              <a:solidFill>
                <a:schemeClr val="bg1"/>
              </a:solidFill>
              <a:latin typeface="Gill Sans MT" pitchFamily="34" charset="0"/>
            </a:endParaRPr>
          </a:p>
        </p:txBody>
      </p:sp>
      <p:sp>
        <p:nvSpPr>
          <p:cNvPr id="12" name="TextBox 11"/>
          <p:cNvSpPr txBox="1"/>
          <p:nvPr/>
        </p:nvSpPr>
        <p:spPr>
          <a:xfrm>
            <a:off x="2077456" y="5678023"/>
            <a:ext cx="5029200" cy="40011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pPr algn="ctr"/>
            <a:r>
              <a:rPr lang="en-US" sz="2000" b="1" dirty="0" smtClean="0">
                <a:solidFill>
                  <a:schemeClr val="bg1"/>
                </a:solidFill>
                <a:latin typeface="Gill Sans MT" pitchFamily="34" charset="0"/>
              </a:rPr>
              <a:t>OTHER DETAILS</a:t>
            </a:r>
            <a:endParaRPr lang="en-US" sz="2000" b="1" dirty="0">
              <a:solidFill>
                <a:schemeClr val="bg1"/>
              </a:solidFill>
              <a:latin typeface="Gill Sans MT" pitchFamily="34" charset="0"/>
            </a:endParaRPr>
          </a:p>
        </p:txBody>
      </p:sp>
      <p:sp>
        <p:nvSpPr>
          <p:cNvPr id="13" name="TextBox 12"/>
          <p:cNvSpPr txBox="1"/>
          <p:nvPr/>
        </p:nvSpPr>
        <p:spPr>
          <a:xfrm>
            <a:off x="2582784" y="6107151"/>
            <a:ext cx="4038600" cy="400110"/>
          </a:xfrm>
          <a:prstGeom prst="rect">
            <a:avLst/>
          </a:prstGeom>
          <a:solidFill>
            <a:schemeClr val="accent1">
              <a:lumMod val="40000"/>
              <a:lumOff val="60000"/>
            </a:schemeClr>
          </a:solidFill>
        </p:spPr>
        <p:txBody>
          <a:bodyPr wrap="square" rtlCol="0">
            <a:spAutoFit/>
          </a:bodyPr>
          <a:lstStyle/>
          <a:p>
            <a:pPr algn="ctr"/>
            <a:r>
              <a:rPr lang="en-US" sz="2000" b="1" dirty="0" smtClean="0">
                <a:solidFill>
                  <a:schemeClr val="bg1"/>
                </a:solidFill>
                <a:latin typeface="Gill Sans MT" pitchFamily="34" charset="0"/>
              </a:rPr>
              <a:t>LESSER DETAILS</a:t>
            </a:r>
            <a:endParaRPr lang="en-US" sz="2000" b="1" dirty="0">
              <a:solidFill>
                <a:schemeClr val="bg1"/>
              </a:solidFill>
              <a:latin typeface="Gill Sans MT" pitchFamily="34" charset="0"/>
            </a:endParaRPr>
          </a:p>
        </p:txBody>
      </p:sp>
      <p:sp>
        <p:nvSpPr>
          <p:cNvPr id="16" name="TextBox 15"/>
          <p:cNvSpPr txBox="1"/>
          <p:nvPr/>
        </p:nvSpPr>
        <p:spPr>
          <a:xfrm>
            <a:off x="685800" y="304800"/>
            <a:ext cx="8458200" cy="877163"/>
          </a:xfrm>
          <a:prstGeom prst="rect">
            <a:avLst/>
          </a:prstGeom>
          <a:noFill/>
        </p:spPr>
        <p:txBody>
          <a:bodyPr wrap="square" rtlCol="0">
            <a:spAutoFit/>
          </a:bodyPr>
          <a:lstStyle/>
          <a:p>
            <a:r>
              <a:rPr lang="en-US" sz="5100" b="1" spc="-150" dirty="0" smtClean="0">
                <a:solidFill>
                  <a:schemeClr val="bg1"/>
                </a:solidFill>
                <a:latin typeface="Gill Sans MT" pitchFamily="34" charset="0"/>
              </a:rPr>
              <a:t>MESSAGE DEVELOPMENT</a:t>
            </a:r>
            <a:endParaRPr lang="en-US" sz="5100" spc="-15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xEl>
                                              <p:pRg st="5" end="5"/>
                                            </p:txEl>
                                          </p:spTgt>
                                        </p:tgtEl>
                                        <p:attrNameLst>
                                          <p:attrName>style.visibility</p:attrName>
                                        </p:attrNameLst>
                                      </p:cBhvr>
                                      <p:to>
                                        <p:strVal val="visible"/>
                                      </p:to>
                                    </p:set>
                                    <p:animEffect transition="in" filter="blinds(horizontal)">
                                      <p:cBhvr>
                                        <p:cTn id="7" dur="500"/>
                                        <p:tgtEl>
                                          <p:spTgt spid="21">
                                            <p:txEl>
                                              <p:pRg st="5" end="5"/>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3429000" y="2209800"/>
            <a:ext cx="2286000" cy="4343400"/>
          </a:xfrm>
          <a:prstGeom prst="rect">
            <a:avLst/>
          </a:prstGeom>
          <a:solidFill>
            <a:srgbClr val="CC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172200" y="2209800"/>
            <a:ext cx="2362200" cy="44196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5800" y="2209800"/>
            <a:ext cx="2286000" cy="43434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85800" y="2209800"/>
            <a:ext cx="2286000" cy="3908762"/>
          </a:xfrm>
          <a:prstGeom prst="rect">
            <a:avLst/>
          </a:prstGeom>
          <a:noFill/>
        </p:spPr>
        <p:txBody>
          <a:bodyPr wrap="square" lIns="73152" tIns="0" rIns="0" bIns="0" rtlCol="0">
            <a:spAutoFit/>
          </a:bodyPr>
          <a:lstStyle/>
          <a:p>
            <a:r>
              <a:rPr lang="en-US" sz="2400" b="1" spc="50" dirty="0" smtClean="0">
                <a:solidFill>
                  <a:srgbClr val="00CC00"/>
                </a:solidFill>
                <a:latin typeface="Gill Sans MT" pitchFamily="34" charset="0"/>
              </a:rPr>
              <a:t>On-the-record</a:t>
            </a:r>
          </a:p>
          <a:p>
            <a:endParaRPr lang="en-US" sz="1000" spc="50" dirty="0" smtClean="0">
              <a:latin typeface="Gill Sans MT" pitchFamily="34" charset="0"/>
            </a:endParaRPr>
          </a:p>
          <a:p>
            <a:r>
              <a:rPr lang="en-US" sz="2000" spc="50" dirty="0" smtClean="0">
                <a:latin typeface="Gill Sans MT" pitchFamily="34" charset="0"/>
              </a:rPr>
              <a:t>Consider everything you say  as “on-the-record.” Never say anything you don’t want to see printed or broadcast.</a:t>
            </a:r>
          </a:p>
          <a:p>
            <a:endParaRPr lang="en-US" sz="2000" spc="50" dirty="0" smtClean="0">
              <a:latin typeface="Gill Sans MT" pitchFamily="34" charset="0"/>
            </a:endParaRPr>
          </a:p>
          <a:p>
            <a:r>
              <a:rPr lang="en-US" sz="2000" spc="50" dirty="0" smtClean="0">
                <a:latin typeface="Gill Sans MT" pitchFamily="34" charset="0"/>
              </a:rPr>
              <a:t>Quotes and paraphrases are attributed to your name and title.</a:t>
            </a:r>
            <a:endParaRPr lang="en-US" sz="2000" spc="50" dirty="0">
              <a:latin typeface="Gill Sans MT" pitchFamily="34" charset="0"/>
            </a:endParaRPr>
          </a:p>
        </p:txBody>
      </p:sp>
      <p:sp>
        <p:nvSpPr>
          <p:cNvPr id="9" name="TextBox 8"/>
          <p:cNvSpPr txBox="1"/>
          <p:nvPr/>
        </p:nvSpPr>
        <p:spPr>
          <a:xfrm>
            <a:off x="3429000" y="2209800"/>
            <a:ext cx="2286000" cy="4216539"/>
          </a:xfrm>
          <a:prstGeom prst="rect">
            <a:avLst/>
          </a:prstGeom>
          <a:noFill/>
        </p:spPr>
        <p:txBody>
          <a:bodyPr wrap="square" lIns="73152" tIns="0" rIns="0" bIns="0" rtlCol="0">
            <a:spAutoFit/>
          </a:bodyPr>
          <a:lstStyle/>
          <a:p>
            <a:r>
              <a:rPr lang="en-US" sz="2400" b="1" spc="50" dirty="0" smtClean="0">
                <a:solidFill>
                  <a:srgbClr val="CCCC00"/>
                </a:solidFill>
                <a:latin typeface="Gill Sans MT" pitchFamily="34" charset="0"/>
              </a:rPr>
              <a:t>  Background</a:t>
            </a:r>
          </a:p>
          <a:p>
            <a:endParaRPr lang="en-US" sz="1000" spc="50" dirty="0" smtClean="0">
              <a:solidFill>
                <a:schemeClr val="accent1">
                  <a:lumMod val="60000"/>
                  <a:lumOff val="40000"/>
                </a:schemeClr>
              </a:solidFill>
              <a:latin typeface="Gill Sans MT" pitchFamily="34" charset="0"/>
            </a:endParaRPr>
          </a:p>
          <a:p>
            <a:r>
              <a:rPr lang="en-US" sz="2000" spc="50" dirty="0" smtClean="0">
                <a:latin typeface="Gill Sans MT" pitchFamily="34" charset="0"/>
              </a:rPr>
              <a:t>Allows you to provide context to stories without being directly quoted</a:t>
            </a:r>
          </a:p>
          <a:p>
            <a:endParaRPr lang="en-US" sz="2000" spc="50" dirty="0" smtClean="0">
              <a:latin typeface="Gill Sans MT" pitchFamily="34" charset="0"/>
            </a:endParaRPr>
          </a:p>
          <a:p>
            <a:r>
              <a:rPr lang="en-US" sz="2000" spc="50" dirty="0" smtClean="0">
                <a:latin typeface="Gill Sans MT" pitchFamily="34" charset="0"/>
              </a:rPr>
              <a:t>“According to a senior Defense official…” </a:t>
            </a:r>
          </a:p>
          <a:p>
            <a:endParaRPr lang="en-US" sz="2000" spc="50" dirty="0" smtClean="0">
              <a:latin typeface="Gill Sans MT" pitchFamily="34" charset="0"/>
            </a:endParaRPr>
          </a:p>
          <a:p>
            <a:r>
              <a:rPr lang="en-US" sz="2000" spc="50" dirty="0" smtClean="0">
                <a:latin typeface="Gill Sans MT" pitchFamily="34" charset="0"/>
              </a:rPr>
              <a:t>“It has been learned that…”</a:t>
            </a:r>
            <a:endParaRPr lang="en-US" sz="2000" spc="50" dirty="0">
              <a:latin typeface="Gill Sans MT" pitchFamily="34" charset="0"/>
            </a:endParaRPr>
          </a:p>
        </p:txBody>
      </p:sp>
      <p:sp>
        <p:nvSpPr>
          <p:cNvPr id="10" name="TextBox 9"/>
          <p:cNvSpPr txBox="1"/>
          <p:nvPr/>
        </p:nvSpPr>
        <p:spPr>
          <a:xfrm>
            <a:off x="6138747" y="2209800"/>
            <a:ext cx="2362200" cy="4216539"/>
          </a:xfrm>
          <a:prstGeom prst="rect">
            <a:avLst/>
          </a:prstGeom>
          <a:noFill/>
        </p:spPr>
        <p:txBody>
          <a:bodyPr wrap="square" lIns="73152" tIns="0" rIns="0" bIns="0" rtlCol="0">
            <a:spAutoFit/>
          </a:bodyPr>
          <a:lstStyle/>
          <a:p>
            <a:r>
              <a:rPr lang="en-US" sz="2400" b="1" spc="50" dirty="0" smtClean="0">
                <a:solidFill>
                  <a:srgbClr val="FF0000"/>
                </a:solidFill>
                <a:latin typeface="Gill Sans MT" pitchFamily="34" charset="0"/>
              </a:rPr>
              <a:t>Off-the-record</a:t>
            </a:r>
          </a:p>
          <a:p>
            <a:endParaRPr lang="en-US" sz="1000" spc="50" dirty="0" smtClean="0">
              <a:solidFill>
                <a:schemeClr val="accent1">
                  <a:lumMod val="60000"/>
                  <a:lumOff val="40000"/>
                </a:schemeClr>
              </a:solidFill>
              <a:latin typeface="Gill Sans MT" pitchFamily="34" charset="0"/>
            </a:endParaRPr>
          </a:p>
          <a:p>
            <a:r>
              <a:rPr lang="en-US" sz="2000" spc="50" dirty="0" smtClean="0">
                <a:latin typeface="Gill Sans MT" pitchFamily="34" charset="0"/>
              </a:rPr>
              <a:t>Nothing you say may be reported.</a:t>
            </a:r>
          </a:p>
          <a:p>
            <a:endParaRPr lang="en-US" sz="2000" spc="50" dirty="0" smtClean="0">
              <a:latin typeface="Gill Sans MT" pitchFamily="34" charset="0"/>
            </a:endParaRPr>
          </a:p>
          <a:p>
            <a:r>
              <a:rPr lang="en-US" sz="2000" spc="50" dirty="0" smtClean="0">
                <a:latin typeface="Gill Sans MT" pitchFamily="34" charset="0"/>
              </a:rPr>
              <a:t>Information is meant for the journalist’s education only.</a:t>
            </a:r>
          </a:p>
          <a:p>
            <a:endParaRPr lang="en-US" sz="2000" spc="50" dirty="0" smtClean="0">
              <a:latin typeface="Gill Sans MT" pitchFamily="34" charset="0"/>
            </a:endParaRPr>
          </a:p>
          <a:p>
            <a:r>
              <a:rPr lang="en-US" sz="2000" spc="50" dirty="0" smtClean="0">
                <a:latin typeface="Gill Sans MT" pitchFamily="34" charset="0"/>
              </a:rPr>
              <a:t>There is always a risk that the reporter will not honor your agreement.</a:t>
            </a:r>
            <a:endParaRPr lang="en-US" sz="2000" spc="50" dirty="0">
              <a:latin typeface="Gill Sans MT" pitchFamily="34" charset="0"/>
            </a:endParaRPr>
          </a:p>
        </p:txBody>
      </p:sp>
      <p:sp>
        <p:nvSpPr>
          <p:cNvPr id="13" name="Rectangle 12"/>
          <p:cNvSpPr/>
          <p:nvPr/>
        </p:nvSpPr>
        <p:spPr>
          <a:xfrm>
            <a:off x="685800" y="1981200"/>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971800" y="17526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1828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1387366"/>
            <a:ext cx="8458200" cy="430887"/>
          </a:xfrm>
          <a:prstGeom prst="rect">
            <a:avLst/>
          </a:prstGeom>
          <a:noFill/>
        </p:spPr>
        <p:txBody>
          <a:bodyPr wrap="square" lIns="0" tIns="0" rIns="0" bIns="0" rtlCol="0">
            <a:spAutoFit/>
          </a:bodyPr>
          <a:lstStyle/>
          <a:p>
            <a:r>
              <a:rPr lang="en-US" sz="2800" dirty="0" smtClean="0">
                <a:latin typeface="Gill Sans MT" pitchFamily="34" charset="0"/>
              </a:rPr>
              <a:t>Set ground rules and establish the type of attribution:</a:t>
            </a:r>
            <a:endParaRPr lang="en-US" sz="2800" dirty="0">
              <a:latin typeface="Gill Sans MT" pitchFamily="34" charset="0"/>
            </a:endParaRPr>
          </a:p>
        </p:txBody>
      </p:sp>
      <p:sp>
        <p:nvSpPr>
          <p:cNvPr id="20" name="TextBox 19"/>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a:t>
            </a:r>
            <a:endParaRPr lang="en-US" sz="5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500"/>
                                        <p:tgtEl>
                                          <p:spTgt spid="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linds(horizontal)">
                                      <p:cBhvr>
                                        <p:cTn id="18" dur="500"/>
                                        <p:tgtEl>
                                          <p:spTgt spid="9">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blinds(horizontal)">
                                      <p:cBhvr>
                                        <p:cTn id="21" dur="500"/>
                                        <p:tgtEl>
                                          <p:spTgt spid="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blinds(horizontal)">
                                      <p:cBhvr>
                                        <p:cTn id="29" dur="500"/>
                                        <p:tgtEl>
                                          <p:spTgt spid="10">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3252963"/>
            <a:ext cx="2895600" cy="2400657"/>
          </a:xfrm>
          <a:prstGeom prst="rect">
            <a:avLst/>
          </a:prstGeom>
          <a:noFill/>
        </p:spPr>
        <p:txBody>
          <a:bodyPr wrap="square" lIns="0" tIns="0" rIns="0" bIns="0" rtlCol="0">
            <a:spAutoFit/>
          </a:bodyPr>
          <a:lstStyle/>
          <a:p>
            <a:r>
              <a:rPr lang="en-US" sz="2400" b="1" spc="50" dirty="0" smtClean="0">
                <a:latin typeface="Gill Sans MT" pitchFamily="34" charset="0"/>
              </a:rPr>
              <a:t>How </a:t>
            </a:r>
            <a:r>
              <a:rPr lang="en-US" sz="2400" b="1" spc="50" dirty="0" err="1" smtClean="0">
                <a:latin typeface="Gill Sans MT" pitchFamily="34" charset="0"/>
              </a:rPr>
              <a:t>Amanpour</a:t>
            </a:r>
            <a:r>
              <a:rPr lang="en-US" sz="2400" b="1" spc="50" dirty="0" smtClean="0">
                <a:latin typeface="Gill Sans MT" pitchFamily="34" charset="0"/>
              </a:rPr>
              <a:t> knew where Osama bin Laden was</a:t>
            </a:r>
          </a:p>
          <a:p>
            <a:endParaRPr lang="en-US" sz="2000" spc="50" dirty="0" smtClean="0">
              <a:latin typeface="Gill Sans MT" pitchFamily="34" charset="0"/>
            </a:endParaRPr>
          </a:p>
          <a:p>
            <a:r>
              <a:rPr lang="en-US" sz="2000" spc="50" dirty="0" smtClean="0">
                <a:latin typeface="Gill Sans MT" pitchFamily="34" charset="0"/>
              </a:rPr>
              <a:t>CNN Reporter </a:t>
            </a:r>
          </a:p>
          <a:p>
            <a:r>
              <a:rPr lang="en-US" sz="2000" spc="50" dirty="0" err="1" smtClean="0">
                <a:latin typeface="Gill Sans MT" pitchFamily="34" charset="0"/>
              </a:rPr>
              <a:t>Christiane</a:t>
            </a:r>
            <a:r>
              <a:rPr lang="en-US" sz="2000" spc="50" dirty="0" smtClean="0">
                <a:latin typeface="Gill Sans MT" pitchFamily="34" charset="0"/>
              </a:rPr>
              <a:t> </a:t>
            </a:r>
            <a:r>
              <a:rPr lang="en-US" sz="2000" spc="50" dirty="0" err="1" smtClean="0">
                <a:latin typeface="Gill Sans MT" pitchFamily="34" charset="0"/>
              </a:rPr>
              <a:t>Amanpour</a:t>
            </a:r>
            <a:endParaRPr lang="en-US" sz="2000" spc="50" dirty="0" smtClean="0">
              <a:latin typeface="Gill Sans MT" pitchFamily="34" charset="0"/>
            </a:endParaRPr>
          </a:p>
        </p:txBody>
      </p:sp>
      <p:sp>
        <p:nvSpPr>
          <p:cNvPr id="14" name="TextBox 13"/>
          <p:cNvSpPr txBox="1"/>
          <p:nvPr/>
        </p:nvSpPr>
        <p:spPr>
          <a:xfrm>
            <a:off x="704196" y="1374230"/>
            <a:ext cx="8439804" cy="861774"/>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ILLUSTRATION:  </a:t>
            </a:r>
          </a:p>
          <a:p>
            <a:r>
              <a:rPr lang="en-US" sz="2800" dirty="0" smtClean="0">
                <a:latin typeface="Gill Sans MT" pitchFamily="34" charset="0"/>
              </a:rPr>
              <a:t>Ground rules – a reporter’s perspective</a:t>
            </a:r>
            <a:endParaRPr lang="en-US" sz="2800" dirty="0">
              <a:latin typeface="Gill Sans MT" pitchFamily="34" charset="0"/>
            </a:endParaRPr>
          </a:p>
        </p:txBody>
      </p:sp>
      <p:sp>
        <p:nvSpPr>
          <p:cNvPr id="15" name="Rectangle 14"/>
          <p:cNvSpPr/>
          <p:nvPr/>
        </p:nvSpPr>
        <p:spPr>
          <a:xfrm>
            <a:off x="685800" y="2334128"/>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pic>
        <p:nvPicPr>
          <p:cNvPr id="13" name="2012.05.02_Amanpour on CNN.wmv">
            <a:hlinkClick r:id="" action="ppaction://media"/>
          </p:cNvPr>
          <p:cNvPicPr>
            <a:picLocks noRot="1" noChangeAspect="1"/>
          </p:cNvPicPr>
          <p:nvPr>
            <a:videoFile r:link="rId1"/>
          </p:nvPr>
        </p:nvPicPr>
        <p:blipFill>
          <a:blip r:embed="rId4" cstate="print"/>
          <a:stretch>
            <a:fillRect/>
          </a:stretch>
        </p:blipFill>
        <p:spPr>
          <a:xfrm>
            <a:off x="3573090" y="2607425"/>
            <a:ext cx="4937760" cy="3703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p:cMediaNode>
                <p:cTn id="13"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
        <p:nvSpPr>
          <p:cNvPr id="7" name="TextBox 6"/>
          <p:cNvSpPr txBox="1"/>
          <p:nvPr/>
        </p:nvSpPr>
        <p:spPr>
          <a:xfrm>
            <a:off x="704196" y="3429000"/>
            <a:ext cx="2191404" cy="430887"/>
          </a:xfrm>
          <a:prstGeom prst="rect">
            <a:avLst/>
          </a:prstGeom>
          <a:noFill/>
        </p:spPr>
        <p:txBody>
          <a:bodyPr wrap="square" lIns="0" tIns="0" rIns="0" bIns="0" rtlCol="0">
            <a:spAutoFit/>
          </a:bodyPr>
          <a:lstStyle/>
          <a:p>
            <a:r>
              <a:rPr lang="en-US" sz="2800" b="1" spc="50" dirty="0" smtClean="0">
                <a:latin typeface="Gill Sans MT" pitchFamily="34" charset="0"/>
              </a:rPr>
              <a:t>HOOKING</a:t>
            </a:r>
            <a:endParaRPr lang="en-US" sz="2800" spc="50" dirty="0">
              <a:latin typeface="Gill Sans MT" pitchFamily="34" charset="0"/>
            </a:endParaRPr>
          </a:p>
        </p:txBody>
      </p:sp>
      <p:sp>
        <p:nvSpPr>
          <p:cNvPr id="10" name="TextBox 9"/>
          <p:cNvSpPr txBox="1"/>
          <p:nvPr/>
        </p:nvSpPr>
        <p:spPr>
          <a:xfrm>
            <a:off x="6191070" y="2209801"/>
            <a:ext cx="2267130" cy="4308872"/>
          </a:xfrm>
          <a:prstGeom prst="rect">
            <a:avLst/>
          </a:prstGeom>
          <a:noFill/>
        </p:spPr>
        <p:txBody>
          <a:bodyPr wrap="square" lIns="0" tIns="0" rIns="0" bIns="0" rtlCol="0">
            <a:spAutoFit/>
          </a:bodyPr>
          <a:lstStyle/>
          <a:p>
            <a:r>
              <a:rPr lang="en-US" sz="2000" spc="50" dirty="0" smtClean="0">
                <a:solidFill>
                  <a:schemeClr val="accent1">
                    <a:lumMod val="60000"/>
                    <a:lumOff val="40000"/>
                  </a:schemeClr>
                </a:solidFill>
                <a:latin typeface="Gill Sans MT" pitchFamily="34" charset="0"/>
              </a:rPr>
              <a:t>“I understand we will be talking about [TOPIC] today. Has that changed?”</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“Something that has bearing on the issue we haven’t discussed is…”</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“A new development likely to interest your audience is…”</a:t>
            </a:r>
            <a:endParaRPr lang="en-US" sz="2000" spc="50" dirty="0">
              <a:solidFill>
                <a:schemeClr val="accent1">
                  <a:lumMod val="60000"/>
                  <a:lumOff val="40000"/>
                </a:schemeClr>
              </a:solidFill>
              <a:latin typeface="Gill Sans MT" pitchFamily="34" charset="0"/>
            </a:endParaRPr>
          </a:p>
        </p:txBody>
      </p:sp>
      <p:sp>
        <p:nvSpPr>
          <p:cNvPr id="13" name="Rectangle 12"/>
          <p:cNvSpPr/>
          <p:nvPr/>
        </p:nvSpPr>
        <p:spPr>
          <a:xfrm>
            <a:off x="3429000" y="2057400"/>
            <a:ext cx="4953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388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5800" y="3352800"/>
            <a:ext cx="22098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447396" y="2209801"/>
            <a:ext cx="2343804" cy="2462213"/>
          </a:xfrm>
          <a:prstGeom prst="rect">
            <a:avLst/>
          </a:prstGeom>
          <a:noFill/>
        </p:spPr>
        <p:txBody>
          <a:bodyPr wrap="square" lIns="0" tIns="0" rIns="0" bIns="0" rtlCol="0">
            <a:spAutoFit/>
          </a:bodyPr>
          <a:lstStyle/>
          <a:p>
            <a:r>
              <a:rPr lang="en-US" sz="2000" b="1" spc="-20" dirty="0" smtClean="0">
                <a:latin typeface="Gill Sans MT" pitchFamily="34" charset="0"/>
              </a:rPr>
              <a:t>A statement that leads the reporter to ask a question directly related to your key point(s)</a:t>
            </a:r>
          </a:p>
          <a:p>
            <a:endParaRPr lang="en-US" sz="2000" b="1" spc="-20" dirty="0" smtClean="0">
              <a:latin typeface="Gill Sans MT" pitchFamily="34" charset="0"/>
            </a:endParaRPr>
          </a:p>
          <a:p>
            <a:r>
              <a:rPr lang="en-US" sz="2000" b="1" spc="-20" dirty="0" smtClean="0">
                <a:latin typeface="Gill Sans MT" pitchFamily="34" charset="0"/>
              </a:rPr>
              <a:t>Define/refine the interview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4196" y="3429000"/>
            <a:ext cx="2115204" cy="430887"/>
          </a:xfrm>
          <a:prstGeom prst="rect">
            <a:avLst/>
          </a:prstGeom>
          <a:noFill/>
        </p:spPr>
        <p:txBody>
          <a:bodyPr wrap="square" lIns="0" tIns="0" rIns="0" bIns="0" rtlCol="0">
            <a:spAutoFit/>
          </a:bodyPr>
          <a:lstStyle/>
          <a:p>
            <a:r>
              <a:rPr lang="en-US" sz="2800" b="1" dirty="0" smtClean="0">
                <a:latin typeface="Gill Sans MT" pitchFamily="34" charset="0"/>
              </a:rPr>
              <a:t>BLOCKING</a:t>
            </a:r>
            <a:endParaRPr lang="en-US" sz="2800" dirty="0">
              <a:latin typeface="Gill Sans MT" pitchFamily="34" charset="0"/>
            </a:endParaRPr>
          </a:p>
        </p:txBody>
      </p:sp>
      <p:sp>
        <p:nvSpPr>
          <p:cNvPr id="9" name="TextBox 8"/>
          <p:cNvSpPr txBox="1"/>
          <p:nvPr/>
        </p:nvSpPr>
        <p:spPr>
          <a:xfrm>
            <a:off x="3447396" y="2209800"/>
            <a:ext cx="2267604" cy="3385542"/>
          </a:xfrm>
          <a:prstGeom prst="rect">
            <a:avLst/>
          </a:prstGeom>
          <a:noFill/>
        </p:spPr>
        <p:txBody>
          <a:bodyPr wrap="square" lIns="0" tIns="0" rIns="0" bIns="0" rtlCol="0">
            <a:spAutoFit/>
          </a:bodyPr>
          <a:lstStyle/>
          <a:p>
            <a:r>
              <a:rPr lang="en-US" sz="2000" b="1" spc="50" dirty="0" smtClean="0">
                <a:latin typeface="Gill Sans MT" pitchFamily="34" charset="0"/>
              </a:rPr>
              <a:t>Speak to the bigger issue behind a pointed or unproductive question. </a:t>
            </a:r>
          </a:p>
          <a:p>
            <a:endParaRPr lang="en-US" sz="2000" b="1" spc="50" dirty="0" smtClean="0">
              <a:latin typeface="Gill Sans MT" pitchFamily="34" charset="0"/>
            </a:endParaRPr>
          </a:p>
          <a:p>
            <a:r>
              <a:rPr lang="en-US" sz="2000" b="1" spc="50" dirty="0" smtClean="0">
                <a:latin typeface="Gill Sans MT" pitchFamily="34" charset="0"/>
              </a:rPr>
              <a:t>Politely refute, but don’t repeat negative or inaccurate statements. </a:t>
            </a:r>
          </a:p>
        </p:txBody>
      </p:sp>
      <p:sp>
        <p:nvSpPr>
          <p:cNvPr id="10" name="TextBox 9"/>
          <p:cNvSpPr txBox="1"/>
          <p:nvPr/>
        </p:nvSpPr>
        <p:spPr>
          <a:xfrm>
            <a:off x="6191070" y="2209800"/>
            <a:ext cx="2267130" cy="3385542"/>
          </a:xfrm>
          <a:prstGeom prst="rect">
            <a:avLst/>
          </a:prstGeom>
          <a:noFill/>
        </p:spPr>
        <p:txBody>
          <a:bodyPr wrap="square" lIns="0" tIns="0" rIns="0" bIns="0" rtlCol="0">
            <a:spAutoFit/>
          </a:bodyPr>
          <a:lstStyle/>
          <a:p>
            <a:r>
              <a:rPr lang="en-US" sz="2000" spc="50" dirty="0" smtClean="0">
                <a:solidFill>
                  <a:schemeClr val="accent1">
                    <a:lumMod val="60000"/>
                    <a:lumOff val="40000"/>
                  </a:schemeClr>
                </a:solidFill>
                <a:latin typeface="Gill Sans MT" pitchFamily="34" charset="0"/>
              </a:rPr>
              <a:t>“That  speaks to a bigger point…”</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“I’m unable to be more specific for security reasons…”</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“That’s not the case…”</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“To the contrary…”</a:t>
            </a:r>
          </a:p>
        </p:txBody>
      </p:sp>
      <p:sp>
        <p:nvSpPr>
          <p:cNvPr id="13" name="Rectangle 12"/>
          <p:cNvSpPr/>
          <p:nvPr/>
        </p:nvSpPr>
        <p:spPr>
          <a:xfrm>
            <a:off x="3429000" y="2057400"/>
            <a:ext cx="4953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388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5800" y="3352800"/>
            <a:ext cx="22098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4196" y="3429000"/>
            <a:ext cx="2115204" cy="430887"/>
          </a:xfrm>
          <a:prstGeom prst="rect">
            <a:avLst/>
          </a:prstGeom>
          <a:noFill/>
        </p:spPr>
        <p:txBody>
          <a:bodyPr wrap="square" lIns="0" tIns="0" rIns="0" bIns="0" rtlCol="0">
            <a:spAutoFit/>
          </a:bodyPr>
          <a:lstStyle/>
          <a:p>
            <a:r>
              <a:rPr lang="en-US" sz="2800" b="1" spc="50" dirty="0" smtClean="0">
                <a:latin typeface="Gill Sans MT" pitchFamily="34" charset="0"/>
              </a:rPr>
              <a:t>BRIDGING</a:t>
            </a:r>
            <a:endParaRPr lang="en-US" sz="2800" spc="50" dirty="0">
              <a:latin typeface="Gill Sans MT" pitchFamily="34" charset="0"/>
            </a:endParaRPr>
          </a:p>
        </p:txBody>
      </p:sp>
      <p:sp>
        <p:nvSpPr>
          <p:cNvPr id="9" name="TextBox 8"/>
          <p:cNvSpPr txBox="1"/>
          <p:nvPr/>
        </p:nvSpPr>
        <p:spPr>
          <a:xfrm>
            <a:off x="3447396" y="2209800"/>
            <a:ext cx="2191404" cy="2769989"/>
          </a:xfrm>
          <a:prstGeom prst="rect">
            <a:avLst/>
          </a:prstGeom>
          <a:noFill/>
        </p:spPr>
        <p:txBody>
          <a:bodyPr wrap="square" lIns="0" tIns="0" rIns="0" bIns="0" rtlCol="0">
            <a:spAutoFit/>
          </a:bodyPr>
          <a:lstStyle/>
          <a:p>
            <a:r>
              <a:rPr lang="en-US" sz="2000" b="1" spc="50" dirty="0" smtClean="0">
                <a:latin typeface="Gill Sans MT" pitchFamily="34" charset="0"/>
              </a:rPr>
              <a:t>Briefly address the reporter’s question; then  “bridge” to a message and supporting facts that achieve your communication objective.</a:t>
            </a:r>
          </a:p>
        </p:txBody>
      </p:sp>
      <p:sp>
        <p:nvSpPr>
          <p:cNvPr id="10" name="TextBox 9"/>
          <p:cNvSpPr txBox="1"/>
          <p:nvPr/>
        </p:nvSpPr>
        <p:spPr>
          <a:xfrm>
            <a:off x="6191070" y="2209800"/>
            <a:ext cx="2190930" cy="3385542"/>
          </a:xfrm>
          <a:prstGeom prst="rect">
            <a:avLst/>
          </a:prstGeom>
          <a:noFill/>
        </p:spPr>
        <p:txBody>
          <a:bodyPr wrap="square" lIns="0" tIns="0" rIns="0" bIns="0" rtlCol="0">
            <a:spAutoFit/>
          </a:bodyPr>
          <a:lstStyle/>
          <a:p>
            <a:r>
              <a:rPr lang="en-US" sz="2000" spc="50" dirty="0" smtClean="0">
                <a:solidFill>
                  <a:schemeClr val="accent1">
                    <a:lumMod val="60000"/>
                    <a:lumOff val="40000"/>
                  </a:schemeClr>
                </a:solidFill>
                <a:latin typeface="Gill Sans MT" pitchFamily="34" charset="0"/>
              </a:rPr>
              <a:t>“…but what I can tell you is…”</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“Even more importantly…”</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“From a broader perspective…”</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“Here’s what we know…”</a:t>
            </a:r>
          </a:p>
        </p:txBody>
      </p:sp>
      <p:sp>
        <p:nvSpPr>
          <p:cNvPr id="13" name="Rectangle 12"/>
          <p:cNvSpPr/>
          <p:nvPr/>
        </p:nvSpPr>
        <p:spPr>
          <a:xfrm>
            <a:off x="3429000" y="2057400"/>
            <a:ext cx="4953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38800" y="1769331"/>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5800" y="3352800"/>
            <a:ext cx="22098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4800600" cy="877163"/>
          </a:xfrm>
          <a:prstGeom prst="rect">
            <a:avLst/>
          </a:prstGeom>
          <a:noFill/>
        </p:spPr>
        <p:txBody>
          <a:bodyPr wrap="square" rtlCol="0">
            <a:spAutoFit/>
          </a:bodyPr>
          <a:lstStyle/>
          <a:p>
            <a:r>
              <a:rPr lang="en-US" sz="5100" b="1" dirty="0" smtClean="0">
                <a:solidFill>
                  <a:schemeClr val="accent1">
                    <a:lumMod val="60000"/>
                    <a:lumOff val="40000"/>
                  </a:schemeClr>
                </a:solidFill>
                <a:latin typeface="Gill Sans MT" pitchFamily="34" charset="0"/>
              </a:rPr>
              <a:t>AGENDA</a:t>
            </a:r>
            <a:endParaRPr lang="en-US" sz="5100" b="1" dirty="0">
              <a:solidFill>
                <a:schemeClr val="accent1">
                  <a:lumMod val="60000"/>
                  <a:lumOff val="40000"/>
                </a:schemeClr>
              </a:solidFill>
              <a:latin typeface="Gill Sans MT" pitchFamily="34" charset="0"/>
            </a:endParaRPr>
          </a:p>
        </p:txBody>
      </p:sp>
      <p:sp>
        <p:nvSpPr>
          <p:cNvPr id="14" name="Rectangle 13"/>
          <p:cNvSpPr/>
          <p:nvPr/>
        </p:nvSpPr>
        <p:spPr>
          <a:xfrm>
            <a:off x="2971800" y="2819400"/>
            <a:ext cx="5334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1566" y="2374219"/>
            <a:ext cx="4572000" cy="3016210"/>
          </a:xfrm>
          <a:prstGeom prst="rect">
            <a:avLst/>
          </a:prstGeom>
          <a:noFill/>
        </p:spPr>
        <p:txBody>
          <a:bodyPr wrap="square" lIns="0" tIns="0" rIns="0" bIns="0" rtlCol="0">
            <a:spAutoFit/>
          </a:bodyPr>
          <a:lstStyle/>
          <a:p>
            <a:pPr marL="236538" indent="-236538">
              <a:buClr>
                <a:schemeClr val="accent1">
                  <a:lumMod val="50000"/>
                </a:schemeClr>
              </a:buClr>
              <a:buFont typeface="Arial" pitchFamily="34" charset="0"/>
              <a:buChar char="•"/>
            </a:pPr>
            <a:r>
              <a:rPr lang="en-US" sz="2800" dirty="0" smtClean="0">
                <a:solidFill>
                  <a:schemeClr val="bg1"/>
                </a:solidFill>
                <a:latin typeface="Gill Sans MT" pitchFamily="34" charset="0"/>
              </a:rPr>
              <a:t>REASONS TO ENGAGE</a:t>
            </a:r>
          </a:p>
          <a:p>
            <a:pPr marL="236538" indent="-236538">
              <a:buClr>
                <a:schemeClr val="accent1">
                  <a:lumMod val="50000"/>
                </a:schemeClr>
              </a:buClr>
              <a:buFont typeface="Arial" pitchFamily="34" charset="0"/>
              <a:buChar char="•"/>
            </a:pPr>
            <a:endParaRPr lang="en-US" sz="28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800" dirty="0" smtClean="0">
                <a:solidFill>
                  <a:schemeClr val="bg1"/>
                </a:solidFill>
                <a:latin typeface="Gill Sans MT" pitchFamily="34" charset="0"/>
              </a:rPr>
              <a:t>THE MEDIA LANDSCAPE</a:t>
            </a:r>
          </a:p>
          <a:p>
            <a:pPr marL="236538" indent="-236538">
              <a:buClr>
                <a:schemeClr val="accent1">
                  <a:lumMod val="50000"/>
                </a:schemeClr>
              </a:buClr>
              <a:buFont typeface="Arial" pitchFamily="34" charset="0"/>
              <a:buChar char="•"/>
            </a:pPr>
            <a:endParaRPr lang="en-US" sz="28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800" dirty="0" smtClean="0">
                <a:solidFill>
                  <a:schemeClr val="bg1"/>
                </a:solidFill>
                <a:latin typeface="Gill Sans MT" pitchFamily="34" charset="0"/>
              </a:rPr>
              <a:t>MESSAGE DEVELOPMENT</a:t>
            </a:r>
          </a:p>
          <a:p>
            <a:pPr marL="236538" indent="-236538">
              <a:buClr>
                <a:schemeClr val="accent1">
                  <a:lumMod val="50000"/>
                </a:schemeClr>
              </a:buClr>
              <a:buFont typeface="Arial" pitchFamily="34" charset="0"/>
              <a:buChar char="•"/>
            </a:pPr>
            <a:endParaRPr lang="en-US" sz="2800" dirty="0" smtClean="0">
              <a:solidFill>
                <a:schemeClr val="bg1"/>
              </a:solidFill>
              <a:latin typeface="Gill Sans MT" pitchFamily="34" charset="0"/>
            </a:endParaRPr>
          </a:p>
          <a:p>
            <a:pPr marL="236538" indent="-236538">
              <a:buClr>
                <a:schemeClr val="accent1">
                  <a:lumMod val="50000"/>
                </a:schemeClr>
              </a:buClr>
              <a:buFont typeface="Arial" pitchFamily="34" charset="0"/>
              <a:buChar char="•"/>
            </a:pPr>
            <a:r>
              <a:rPr lang="en-US" sz="2800" dirty="0" smtClean="0">
                <a:solidFill>
                  <a:schemeClr val="bg1"/>
                </a:solidFill>
                <a:latin typeface="Gill Sans MT" pitchFamily="34" charset="0"/>
              </a:rPr>
              <a:t>THE INTERVIEW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 calcmode="lin" valueType="num">
                                      <p:cBhvr additive="base">
                                        <p:cTn id="1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685800" y="5088285"/>
            <a:ext cx="7848600" cy="1769715"/>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indent="685800">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 The right word may be effective, but no word was ever as effective as a rightly timed pause.                         </a:t>
            </a:r>
          </a:p>
          <a:p>
            <a:pPr algn="r">
              <a:lnSpc>
                <a:spcPct val="90000"/>
              </a:lnSpc>
              <a:spcBef>
                <a:spcPct val="20000"/>
              </a:spcBef>
              <a:buClr>
                <a:srgbClr val="000099"/>
              </a:buClr>
              <a:buSzPct val="80000"/>
              <a:buFont typeface="Wingdings" pitchFamily="2" charset="2"/>
              <a:buNone/>
            </a:pPr>
            <a:r>
              <a:rPr lang="en-US" sz="2400" dirty="0" smtClean="0">
                <a:solidFill>
                  <a:schemeClr val="accent1">
                    <a:lumMod val="40000"/>
                    <a:lumOff val="60000"/>
                  </a:schemeClr>
                </a:solidFill>
                <a:latin typeface="Gill Sans MT" pitchFamily="34" charset="0"/>
              </a:rPr>
              <a:t>–</a:t>
            </a:r>
            <a:r>
              <a:rPr lang="en-US" sz="2200" dirty="0" smtClean="0">
                <a:solidFill>
                  <a:schemeClr val="accent1">
                    <a:lumMod val="40000"/>
                    <a:lumOff val="60000"/>
                  </a:schemeClr>
                </a:solidFill>
                <a:latin typeface="Gill Sans MT" pitchFamily="34" charset="0"/>
              </a:rPr>
              <a:t> Mark Twain</a:t>
            </a:r>
          </a:p>
          <a:p>
            <a:pPr>
              <a:lnSpc>
                <a:spcPct val="90000"/>
              </a:lnSpc>
              <a:spcBef>
                <a:spcPct val="20000"/>
              </a:spcBef>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4196" y="3429000"/>
            <a:ext cx="2115204" cy="430887"/>
          </a:xfrm>
          <a:prstGeom prst="rect">
            <a:avLst/>
          </a:prstGeom>
          <a:noFill/>
        </p:spPr>
        <p:txBody>
          <a:bodyPr wrap="square" lIns="0" tIns="0" rIns="0" bIns="0" rtlCol="0">
            <a:spAutoFit/>
          </a:bodyPr>
          <a:lstStyle/>
          <a:p>
            <a:r>
              <a:rPr lang="en-US" sz="2800" b="1" spc="50" dirty="0" smtClean="0">
                <a:latin typeface="Gill Sans MT" pitchFamily="34" charset="0"/>
              </a:rPr>
              <a:t>FLAGGING</a:t>
            </a:r>
            <a:endParaRPr lang="en-US" sz="2800" spc="50" dirty="0">
              <a:latin typeface="Gill Sans MT" pitchFamily="34" charset="0"/>
            </a:endParaRPr>
          </a:p>
        </p:txBody>
      </p:sp>
      <p:sp>
        <p:nvSpPr>
          <p:cNvPr id="9" name="TextBox 8"/>
          <p:cNvSpPr txBox="1"/>
          <p:nvPr/>
        </p:nvSpPr>
        <p:spPr>
          <a:xfrm>
            <a:off x="3447396" y="2209800"/>
            <a:ext cx="2191404" cy="1846659"/>
          </a:xfrm>
          <a:prstGeom prst="rect">
            <a:avLst/>
          </a:prstGeom>
          <a:noFill/>
        </p:spPr>
        <p:txBody>
          <a:bodyPr wrap="square" lIns="0" tIns="0" rIns="0" bIns="0" rtlCol="0">
            <a:spAutoFit/>
          </a:bodyPr>
          <a:lstStyle/>
          <a:p>
            <a:r>
              <a:rPr lang="en-US" sz="2000" b="1" dirty="0" smtClean="0">
                <a:latin typeface="Gill Sans MT" pitchFamily="34" charset="0"/>
              </a:rPr>
              <a:t>Use voice inflection, pauses, and/or hand gestures to emphasize important points.</a:t>
            </a:r>
            <a:endParaRPr lang="en-US" sz="2000" dirty="0">
              <a:solidFill>
                <a:schemeClr val="accent1">
                  <a:lumMod val="60000"/>
                  <a:lumOff val="40000"/>
                </a:schemeClr>
              </a:solidFill>
              <a:latin typeface="Gill Sans MT" pitchFamily="34" charset="0"/>
            </a:endParaRPr>
          </a:p>
        </p:txBody>
      </p:sp>
      <p:sp>
        <p:nvSpPr>
          <p:cNvPr id="10" name="TextBox 9"/>
          <p:cNvSpPr txBox="1"/>
          <p:nvPr/>
        </p:nvSpPr>
        <p:spPr>
          <a:xfrm>
            <a:off x="6191070" y="2209800"/>
            <a:ext cx="2190930" cy="2769989"/>
          </a:xfrm>
          <a:prstGeom prst="rect">
            <a:avLst/>
          </a:prstGeom>
          <a:noFill/>
        </p:spPr>
        <p:txBody>
          <a:bodyPr wrap="square" lIns="0" tIns="0" rIns="0" bIns="0" rtlCol="0">
            <a:spAutoFit/>
          </a:bodyPr>
          <a:lstStyle/>
          <a:p>
            <a:r>
              <a:rPr lang="en-US" sz="2000" spc="50" dirty="0" smtClean="0">
                <a:solidFill>
                  <a:schemeClr val="accent1">
                    <a:lumMod val="60000"/>
                    <a:lumOff val="40000"/>
                  </a:schemeClr>
                </a:solidFill>
                <a:latin typeface="Gill Sans MT" pitchFamily="34" charset="0"/>
              </a:rPr>
              <a:t>“The three main objectives are…”</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“The most important thing to remember is…”</a:t>
            </a:r>
          </a:p>
          <a:p>
            <a:endParaRPr lang="en-US" sz="2000" spc="50" dirty="0" smtClean="0">
              <a:solidFill>
                <a:schemeClr val="accent1">
                  <a:lumMod val="60000"/>
                  <a:lumOff val="40000"/>
                </a:schemeClr>
              </a:solidFill>
              <a:latin typeface="Gill Sans MT" pitchFamily="34" charset="0"/>
            </a:endParaRPr>
          </a:p>
          <a:p>
            <a:r>
              <a:rPr lang="en-US" sz="2000" spc="50" dirty="0" smtClean="0">
                <a:solidFill>
                  <a:schemeClr val="accent1">
                    <a:lumMod val="60000"/>
                    <a:lumOff val="40000"/>
                  </a:schemeClr>
                </a:solidFill>
                <a:latin typeface="Gill Sans MT" pitchFamily="34" charset="0"/>
              </a:rPr>
              <a:t>“Our first concern is…”</a:t>
            </a:r>
          </a:p>
        </p:txBody>
      </p:sp>
      <p:sp>
        <p:nvSpPr>
          <p:cNvPr id="13" name="Rectangle 12"/>
          <p:cNvSpPr/>
          <p:nvPr/>
        </p:nvSpPr>
        <p:spPr>
          <a:xfrm>
            <a:off x="3429000" y="2057400"/>
            <a:ext cx="4953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38800" y="1735017"/>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5800" y="3352800"/>
            <a:ext cx="22098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 y="4953000"/>
            <a:ext cx="838200" cy="1569660"/>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1566" y="2971800"/>
            <a:ext cx="2575034" cy="1231106"/>
          </a:xfrm>
          <a:prstGeom prst="rect">
            <a:avLst/>
          </a:prstGeom>
          <a:noFill/>
        </p:spPr>
        <p:txBody>
          <a:bodyPr wrap="square" lIns="0" tIns="0" rIns="0" bIns="0" rtlCol="0">
            <a:spAutoFit/>
          </a:bodyPr>
          <a:lstStyle/>
          <a:p>
            <a:r>
              <a:rPr lang="en-US" sz="2000" b="1" spc="50" dirty="0" smtClean="0">
                <a:latin typeface="Gill Sans MT" pitchFamily="34" charset="0"/>
              </a:rPr>
              <a:t>Never just “answer” or “message” in response to a question</a:t>
            </a:r>
          </a:p>
        </p:txBody>
      </p:sp>
      <p:sp>
        <p:nvSpPr>
          <p:cNvPr id="10" name="TextBox 9"/>
          <p:cNvSpPr txBox="1"/>
          <p:nvPr/>
        </p:nvSpPr>
        <p:spPr>
          <a:xfrm>
            <a:off x="3825766" y="3048000"/>
            <a:ext cx="4495800" cy="1231106"/>
          </a:xfrm>
          <a:prstGeom prst="rect">
            <a:avLst/>
          </a:prstGeom>
          <a:noFill/>
        </p:spPr>
        <p:txBody>
          <a:bodyPr wrap="square" lIns="0" tIns="0" rIns="0" bIns="0" rtlCol="0">
            <a:spAutoFit/>
          </a:bodyPr>
          <a:lstStyle/>
          <a:p>
            <a:pPr algn="ctr"/>
            <a:r>
              <a:rPr lang="en-US" sz="4000" b="1" spc="50" dirty="0" smtClean="0">
                <a:solidFill>
                  <a:schemeClr val="accent1">
                    <a:lumMod val="50000"/>
                  </a:schemeClr>
                </a:solidFill>
                <a:latin typeface="Gill Sans MT" pitchFamily="34" charset="0"/>
              </a:rPr>
              <a:t>Answer </a:t>
            </a:r>
            <a:r>
              <a:rPr lang="en-US" sz="4000" b="1" spc="50" dirty="0" smtClean="0">
                <a:solidFill>
                  <a:srgbClr val="92D050"/>
                </a:solidFill>
                <a:latin typeface="Gill Sans MT" pitchFamily="34" charset="0"/>
              </a:rPr>
              <a:t>+</a:t>
            </a:r>
            <a:r>
              <a:rPr lang="en-US" sz="4000" b="1" spc="50" dirty="0" smtClean="0">
                <a:solidFill>
                  <a:schemeClr val="accent1">
                    <a:lumMod val="50000"/>
                  </a:schemeClr>
                </a:solidFill>
                <a:latin typeface="Gill Sans MT" pitchFamily="34" charset="0"/>
              </a:rPr>
              <a:t> Message </a:t>
            </a:r>
            <a:r>
              <a:rPr lang="en-US" sz="4000" b="1" spc="50" dirty="0" smtClean="0">
                <a:solidFill>
                  <a:schemeClr val="accent1">
                    <a:lumMod val="60000"/>
                    <a:lumOff val="40000"/>
                  </a:schemeClr>
                </a:solidFill>
                <a:latin typeface="Gill Sans MT" pitchFamily="34" charset="0"/>
              </a:rPr>
              <a:t>= RESPONSE</a:t>
            </a:r>
            <a:endParaRPr lang="en-US" sz="4000" b="1" spc="50" dirty="0">
              <a:solidFill>
                <a:schemeClr val="accent1">
                  <a:lumMod val="60000"/>
                  <a:lumOff val="40000"/>
                </a:schemeClr>
              </a:solidFill>
              <a:latin typeface="Gill Sans MT" pitchFamily="34" charset="0"/>
            </a:endParaRPr>
          </a:p>
        </p:txBody>
      </p:sp>
      <p:sp>
        <p:nvSpPr>
          <p:cNvPr id="13" name="Rectangle 12"/>
          <p:cNvSpPr/>
          <p:nvPr/>
        </p:nvSpPr>
        <p:spPr>
          <a:xfrm>
            <a:off x="685800" y="27432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76600" y="2590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1566" y="2971800"/>
            <a:ext cx="2575034" cy="1231106"/>
          </a:xfrm>
          <a:prstGeom prst="rect">
            <a:avLst/>
          </a:prstGeom>
          <a:noFill/>
        </p:spPr>
        <p:txBody>
          <a:bodyPr wrap="square" lIns="0" tIns="0" rIns="0" bIns="0" rtlCol="0">
            <a:spAutoFit/>
          </a:bodyPr>
          <a:lstStyle/>
          <a:p>
            <a:r>
              <a:rPr lang="en-US" sz="2000" b="1" spc="50" dirty="0" smtClean="0">
                <a:latin typeface="Gill Sans MT" pitchFamily="34" charset="0"/>
              </a:rPr>
              <a:t>Never just “answer” or “message” in response to a question</a:t>
            </a:r>
          </a:p>
        </p:txBody>
      </p:sp>
      <p:sp>
        <p:nvSpPr>
          <p:cNvPr id="10" name="TextBox 9"/>
          <p:cNvSpPr txBox="1"/>
          <p:nvPr/>
        </p:nvSpPr>
        <p:spPr>
          <a:xfrm>
            <a:off x="3825766" y="3048000"/>
            <a:ext cx="4495800" cy="1231106"/>
          </a:xfrm>
          <a:prstGeom prst="rect">
            <a:avLst/>
          </a:prstGeom>
          <a:noFill/>
        </p:spPr>
        <p:txBody>
          <a:bodyPr wrap="square" lIns="0" tIns="0" rIns="0" bIns="0" rtlCol="0">
            <a:spAutoFit/>
          </a:bodyPr>
          <a:lstStyle/>
          <a:p>
            <a:pPr algn="ctr"/>
            <a:r>
              <a:rPr lang="en-US" sz="4000" b="1" spc="50" dirty="0" smtClean="0">
                <a:solidFill>
                  <a:schemeClr val="accent1">
                    <a:lumMod val="50000"/>
                  </a:schemeClr>
                </a:solidFill>
                <a:latin typeface="Gill Sans MT" pitchFamily="34" charset="0"/>
              </a:rPr>
              <a:t>Answer </a:t>
            </a:r>
            <a:r>
              <a:rPr lang="en-US" sz="2800" i="1" spc="50" dirty="0" smtClean="0">
                <a:solidFill>
                  <a:schemeClr val="accent1">
                    <a:lumMod val="50000"/>
                  </a:schemeClr>
                </a:solidFill>
                <a:latin typeface="Gill Sans MT" pitchFamily="34" charset="0"/>
              </a:rPr>
              <a:t>or</a:t>
            </a:r>
            <a:r>
              <a:rPr lang="en-US" sz="4000" b="1" spc="50" dirty="0" smtClean="0">
                <a:solidFill>
                  <a:schemeClr val="accent1">
                    <a:lumMod val="50000"/>
                  </a:schemeClr>
                </a:solidFill>
                <a:latin typeface="Gill Sans MT" pitchFamily="34" charset="0"/>
              </a:rPr>
              <a:t> Message </a:t>
            </a:r>
            <a:r>
              <a:rPr lang="en-US" sz="4000" b="1" spc="50" dirty="0" smtClean="0">
                <a:solidFill>
                  <a:schemeClr val="accent1">
                    <a:lumMod val="60000"/>
                    <a:lumOff val="40000"/>
                  </a:schemeClr>
                </a:solidFill>
                <a:latin typeface="Gill Sans MT" pitchFamily="34" charset="0"/>
              </a:rPr>
              <a:t>= RESPONSE</a:t>
            </a:r>
            <a:endParaRPr lang="en-US" sz="4000" b="1" spc="50" dirty="0">
              <a:solidFill>
                <a:schemeClr val="accent1">
                  <a:lumMod val="60000"/>
                  <a:lumOff val="40000"/>
                </a:schemeClr>
              </a:solidFill>
              <a:latin typeface="Gill Sans MT" pitchFamily="34" charset="0"/>
            </a:endParaRPr>
          </a:p>
        </p:txBody>
      </p:sp>
      <p:sp>
        <p:nvSpPr>
          <p:cNvPr id="13" name="Rectangle 12"/>
          <p:cNvSpPr/>
          <p:nvPr/>
        </p:nvSpPr>
        <p:spPr>
          <a:xfrm>
            <a:off x="685800" y="27432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76600" y="2590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cxnSp>
        <p:nvCxnSpPr>
          <p:cNvPr id="16" name="Straight Connector 15"/>
          <p:cNvCxnSpPr/>
          <p:nvPr/>
        </p:nvCxnSpPr>
        <p:spPr>
          <a:xfrm flipH="1">
            <a:off x="4443664" y="3797968"/>
            <a:ext cx="240632" cy="352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3252963"/>
            <a:ext cx="2895600" cy="2400657"/>
          </a:xfrm>
          <a:prstGeom prst="rect">
            <a:avLst/>
          </a:prstGeom>
          <a:noFill/>
        </p:spPr>
        <p:txBody>
          <a:bodyPr wrap="square" lIns="0" tIns="0" rIns="0" bIns="0" rtlCol="0">
            <a:spAutoFit/>
          </a:bodyPr>
          <a:lstStyle/>
          <a:p>
            <a:r>
              <a:rPr lang="en-US" sz="2400" b="1" spc="50" dirty="0" smtClean="0">
                <a:latin typeface="Gill Sans MT" pitchFamily="34" charset="0"/>
              </a:rPr>
              <a:t>Schieffer on getting politicians to answer questions</a:t>
            </a:r>
          </a:p>
          <a:p>
            <a:endParaRPr lang="en-US" sz="2000" spc="50" dirty="0" smtClean="0">
              <a:latin typeface="Gill Sans MT" pitchFamily="34" charset="0"/>
            </a:endParaRPr>
          </a:p>
          <a:p>
            <a:r>
              <a:rPr lang="en-US" sz="2000" spc="50" dirty="0" smtClean="0">
                <a:latin typeface="Gill Sans MT" pitchFamily="34" charset="0"/>
              </a:rPr>
              <a:t>Face the Nation</a:t>
            </a:r>
          </a:p>
          <a:p>
            <a:r>
              <a:rPr lang="en-US" sz="2000" spc="50" dirty="0" smtClean="0">
                <a:latin typeface="Gill Sans MT" pitchFamily="34" charset="0"/>
              </a:rPr>
              <a:t>Reporter Bob Schieffer</a:t>
            </a:r>
          </a:p>
        </p:txBody>
      </p:sp>
      <p:sp>
        <p:nvSpPr>
          <p:cNvPr id="14" name="TextBox 13"/>
          <p:cNvSpPr txBox="1"/>
          <p:nvPr/>
        </p:nvSpPr>
        <p:spPr>
          <a:xfrm>
            <a:off x="704196" y="1374230"/>
            <a:ext cx="8439804" cy="861774"/>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ILLUSTRATION:  </a:t>
            </a:r>
          </a:p>
          <a:p>
            <a:r>
              <a:rPr lang="en-US" sz="2800" dirty="0" smtClean="0">
                <a:latin typeface="Gill Sans MT" pitchFamily="34" charset="0"/>
              </a:rPr>
              <a:t>Answer + Message = Response</a:t>
            </a:r>
            <a:endParaRPr lang="en-US" sz="2800" dirty="0">
              <a:latin typeface="Gill Sans MT" pitchFamily="34" charset="0"/>
            </a:endParaRPr>
          </a:p>
        </p:txBody>
      </p:sp>
      <p:sp>
        <p:nvSpPr>
          <p:cNvPr id="15" name="Rectangle 14"/>
          <p:cNvSpPr/>
          <p:nvPr/>
        </p:nvSpPr>
        <p:spPr>
          <a:xfrm>
            <a:off x="685800" y="2334128"/>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pic>
        <p:nvPicPr>
          <p:cNvPr id="16" name="2011.10.09_Face the Nation_B Schieffer_station KYW at 10.54.18.wmv">
            <a:hlinkClick r:id="" action="ppaction://media"/>
          </p:cNvPr>
          <p:cNvPicPr>
            <a:picLocks noRot="1" noChangeAspect="1"/>
          </p:cNvPicPr>
          <p:nvPr>
            <a:videoFile r:link="rId1"/>
          </p:nvPr>
        </p:nvPicPr>
        <p:blipFill>
          <a:blip r:embed="rId4" cstate="print"/>
          <a:stretch>
            <a:fillRect/>
          </a:stretch>
        </p:blipFill>
        <p:spPr>
          <a:xfrm>
            <a:off x="3560860" y="2624253"/>
            <a:ext cx="4937760" cy="3703320"/>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video>
              <p:cMediaNode>
                <p:cTn id="13"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685800" y="5410200"/>
            <a:ext cx="4724400" cy="1169551"/>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gn="ctr">
              <a:lnSpc>
                <a:spcPct val="90000"/>
              </a:lnSpc>
              <a:spcBef>
                <a:spcPct val="20000"/>
              </a:spcBef>
              <a:buClr>
                <a:srgbClr val="000099"/>
              </a:buClr>
              <a:buSzPct val="80000"/>
              <a:buFont typeface="Wingdings" pitchFamily="2" charset="2"/>
              <a:buNone/>
            </a:pPr>
            <a:endParaRPr lang="en-US" sz="2400" dirty="0" smtClean="0">
              <a:solidFill>
                <a:schemeClr val="bg1"/>
              </a:solidFill>
              <a:latin typeface="Gill Sans MT" pitchFamily="34" charset="0"/>
            </a:endParaRPr>
          </a:p>
          <a:p>
            <a:pPr algn="ctr">
              <a:lnSpc>
                <a:spcPct val="90000"/>
              </a:lnSpc>
              <a:spcBef>
                <a:spcPct val="20000"/>
              </a:spcBef>
              <a:buClr>
                <a:srgbClr val="000099"/>
              </a:buClr>
              <a:buSzPct val="80000"/>
              <a:buFont typeface="Wingdings" pitchFamily="2" charset="2"/>
              <a:buNone/>
            </a:pPr>
            <a:r>
              <a:rPr lang="en-US" sz="2400" dirty="0" smtClean="0">
                <a:solidFill>
                  <a:schemeClr val="bg1"/>
                </a:solidFill>
                <a:latin typeface="Gill Sans MT" pitchFamily="34" charset="0"/>
              </a:rPr>
              <a:t>Critics aren’t shy – you can’t be!</a:t>
            </a:r>
          </a:p>
          <a:p>
            <a:pPr algn="ctr">
              <a:lnSpc>
                <a:spcPct val="90000"/>
              </a:lnSpc>
              <a:spcBef>
                <a:spcPct val="20000"/>
              </a:spcBef>
              <a:buClr>
                <a:srgbClr val="000099"/>
              </a:buClr>
              <a:buSzPct val="80000"/>
              <a:buFont typeface="Wingdings" pitchFamily="2" charset="2"/>
              <a:buNone/>
            </a:pP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0468" y="2057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7432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1566" y="2286000"/>
            <a:ext cx="2057400" cy="1107996"/>
          </a:xfrm>
          <a:prstGeom prst="rect">
            <a:avLst/>
          </a:prstGeom>
          <a:noFill/>
        </p:spPr>
        <p:txBody>
          <a:bodyPr wrap="square" lIns="0" tIns="0" rIns="0" bIns="0" rtlCol="0">
            <a:spAutoFit/>
          </a:bodyPr>
          <a:lstStyle/>
          <a:p>
            <a:r>
              <a:rPr lang="en-US" sz="2400" b="1" spc="50" dirty="0" smtClean="0">
                <a:latin typeface="Gill Sans MT" pitchFamily="34" charset="0"/>
              </a:rPr>
              <a:t>Use personal authority, experience</a:t>
            </a:r>
          </a:p>
        </p:txBody>
      </p:sp>
      <p:sp>
        <p:nvSpPr>
          <p:cNvPr id="22" name="TextBox 21"/>
          <p:cNvSpPr txBox="1"/>
          <p:nvPr/>
        </p:nvSpPr>
        <p:spPr>
          <a:xfrm>
            <a:off x="5959366" y="2286000"/>
            <a:ext cx="2438400" cy="3323987"/>
          </a:xfrm>
          <a:prstGeom prst="rect">
            <a:avLst/>
          </a:prstGeom>
          <a:noFill/>
        </p:spPr>
        <p:txBody>
          <a:bodyPr wrap="square" lIns="0" tIns="0" rIns="0" bIns="0" rtlCol="0">
            <a:spAutoFit/>
          </a:bodyPr>
          <a:lstStyle/>
          <a:p>
            <a:r>
              <a:rPr lang="en-US" sz="2400" dirty="0" smtClean="0">
                <a:solidFill>
                  <a:schemeClr val="accent1">
                    <a:lumMod val="60000"/>
                    <a:lumOff val="40000"/>
                  </a:schemeClr>
                </a:solidFill>
                <a:latin typeface="Gill Sans MT" pitchFamily="34" charset="0"/>
              </a:rPr>
              <a:t>“From my 28 years of experience…”</a:t>
            </a:r>
          </a:p>
          <a:p>
            <a:endParaRPr lang="en-US" sz="2400" dirty="0" smtClean="0">
              <a:solidFill>
                <a:schemeClr val="accent1">
                  <a:lumMod val="60000"/>
                  <a:lumOff val="40000"/>
                </a:schemeClr>
              </a:solidFill>
              <a:latin typeface="Gill Sans MT" pitchFamily="34" charset="0"/>
            </a:endParaRPr>
          </a:p>
          <a:p>
            <a:r>
              <a:rPr lang="en-US" sz="2400" dirty="0" smtClean="0">
                <a:solidFill>
                  <a:schemeClr val="accent1">
                    <a:lumMod val="60000"/>
                    <a:lumOff val="40000"/>
                  </a:schemeClr>
                </a:solidFill>
                <a:latin typeface="Gill Sans MT" pitchFamily="34" charset="0"/>
              </a:rPr>
              <a:t>“When I flew the  B-52…”</a:t>
            </a:r>
          </a:p>
          <a:p>
            <a:endParaRPr lang="en-US" sz="2400" dirty="0" smtClean="0">
              <a:solidFill>
                <a:schemeClr val="accent1">
                  <a:lumMod val="60000"/>
                  <a:lumOff val="40000"/>
                </a:schemeClr>
              </a:solidFill>
              <a:latin typeface="Gill Sans MT" pitchFamily="34" charset="0"/>
            </a:endParaRPr>
          </a:p>
          <a:p>
            <a:r>
              <a:rPr lang="en-US" sz="2400" dirty="0" smtClean="0">
                <a:solidFill>
                  <a:schemeClr val="accent1">
                    <a:lumMod val="60000"/>
                    <a:lumOff val="40000"/>
                  </a:schemeClr>
                </a:solidFill>
                <a:latin typeface="Gill Sans MT" pitchFamily="34" charset="0"/>
              </a:rPr>
              <a:t>“My perspective as a former _______ commander…”</a:t>
            </a:r>
            <a:endParaRPr lang="en-US" sz="2400" dirty="0">
              <a:solidFill>
                <a:schemeClr val="accent1">
                  <a:lumMod val="60000"/>
                  <a:lumOff val="40000"/>
                </a:schemeClr>
              </a:solidFill>
              <a:latin typeface="Gill Sans MT" pitchFamily="34" charset="0"/>
            </a:endParaRPr>
          </a:p>
        </p:txBody>
      </p:sp>
      <p:sp>
        <p:nvSpPr>
          <p:cNvPr id="17" name="TextBox 16"/>
          <p:cNvSpPr txBox="1"/>
          <p:nvPr/>
        </p:nvSpPr>
        <p:spPr>
          <a:xfrm>
            <a:off x="701566" y="1403132"/>
            <a:ext cx="8442434" cy="430887"/>
          </a:xfrm>
          <a:prstGeom prst="rect">
            <a:avLst/>
          </a:prstGeom>
          <a:noFill/>
        </p:spPr>
        <p:txBody>
          <a:bodyPr wrap="square" lIns="0" tIns="0" rIns="0" bIns="0" rtlCol="0">
            <a:spAutoFit/>
          </a:bodyPr>
          <a:lstStyle/>
          <a:p>
            <a:r>
              <a:rPr lang="en-US" sz="2800" b="1" dirty="0" smtClean="0">
                <a:latin typeface="Gill Sans MT" pitchFamily="34" charset="0"/>
              </a:rPr>
              <a:t>Personal credibility:  </a:t>
            </a:r>
            <a:r>
              <a:rPr lang="en-US" sz="2800" dirty="0" smtClean="0">
                <a:latin typeface="Gill Sans MT" pitchFamily="34" charset="0"/>
              </a:rPr>
              <a:t>YOU are the expert!</a:t>
            </a:r>
            <a:endParaRPr lang="en-US" sz="2800" dirty="0">
              <a:latin typeface="Gill Sans MT" pitchFamily="34" charset="0"/>
            </a:endParaRPr>
          </a:p>
        </p:txBody>
      </p:sp>
      <p:sp>
        <p:nvSpPr>
          <p:cNvPr id="13" name="Rectangle 12"/>
          <p:cNvSpPr/>
          <p:nvPr/>
        </p:nvSpPr>
        <p:spPr>
          <a:xfrm>
            <a:off x="54102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292366" y="2286000"/>
            <a:ext cx="2209800" cy="1107996"/>
          </a:xfrm>
          <a:prstGeom prst="rect">
            <a:avLst/>
          </a:prstGeom>
          <a:noFill/>
        </p:spPr>
        <p:txBody>
          <a:bodyPr wrap="square" lIns="0" tIns="0" rIns="0" bIns="0" rtlCol="0">
            <a:spAutoFit/>
          </a:bodyPr>
          <a:lstStyle/>
          <a:p>
            <a:r>
              <a:rPr lang="en-US" sz="2400" b="1" spc="50" dirty="0" smtClean="0">
                <a:latin typeface="Gill Sans MT" pitchFamily="34" charset="0"/>
              </a:rPr>
              <a:t>Establish professional credentials</a:t>
            </a:r>
          </a:p>
        </p:txBody>
      </p:sp>
      <p:sp>
        <p:nvSpPr>
          <p:cNvPr id="20" name="TextBox 19"/>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5800" y="1497728"/>
            <a:ext cx="8458200" cy="861774"/>
          </a:xfrm>
          <a:prstGeom prst="rect">
            <a:avLst/>
          </a:prstGeom>
          <a:noFill/>
        </p:spPr>
        <p:txBody>
          <a:bodyPr wrap="square" lIns="0" tIns="0" rIns="0" bIns="0" rtlCol="0">
            <a:spAutoFit/>
          </a:bodyPr>
          <a:lstStyle/>
          <a:p>
            <a:r>
              <a:rPr lang="en-US" sz="2800" dirty="0" smtClean="0">
                <a:latin typeface="Gill Sans MT" pitchFamily="34" charset="0"/>
              </a:rPr>
              <a:t>Remember…</a:t>
            </a:r>
          </a:p>
          <a:p>
            <a:r>
              <a:rPr lang="en-US" sz="2800" dirty="0" smtClean="0">
                <a:latin typeface="Gill Sans MT" pitchFamily="34" charset="0"/>
              </a:rPr>
              <a:t>HOW you say it is as important as WHAT you say</a:t>
            </a:r>
            <a:endParaRPr lang="en-US" sz="2800" dirty="0">
              <a:latin typeface="Gill Sans MT" pitchFamily="34" charset="0"/>
            </a:endParaRPr>
          </a:p>
        </p:txBody>
      </p:sp>
      <p:graphicFrame>
        <p:nvGraphicFramePr>
          <p:cNvPr id="31" name="Chart 30"/>
          <p:cNvGraphicFramePr/>
          <p:nvPr/>
        </p:nvGraphicFramePr>
        <p:xfrm>
          <a:off x="685800" y="2057400"/>
          <a:ext cx="7772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5800" y="1497728"/>
            <a:ext cx="8458200" cy="861774"/>
          </a:xfrm>
          <a:prstGeom prst="rect">
            <a:avLst/>
          </a:prstGeom>
          <a:noFill/>
        </p:spPr>
        <p:txBody>
          <a:bodyPr wrap="square" lIns="0" tIns="0" rIns="0" bIns="0" rtlCol="0">
            <a:spAutoFit/>
          </a:bodyPr>
          <a:lstStyle/>
          <a:p>
            <a:r>
              <a:rPr lang="en-US" sz="2800" dirty="0" smtClean="0">
                <a:latin typeface="Gill Sans MT" pitchFamily="34" charset="0"/>
              </a:rPr>
              <a:t>Remember…</a:t>
            </a:r>
          </a:p>
          <a:p>
            <a:r>
              <a:rPr lang="en-US" sz="2800" dirty="0" smtClean="0">
                <a:latin typeface="Gill Sans MT" pitchFamily="34" charset="0"/>
              </a:rPr>
              <a:t>HOW you say it is as important as WHAT you say</a:t>
            </a:r>
            <a:endParaRPr lang="en-US" sz="2800" dirty="0">
              <a:latin typeface="Gill Sans MT" pitchFamily="34" charset="0"/>
            </a:endParaRPr>
          </a:p>
        </p:txBody>
      </p:sp>
      <p:graphicFrame>
        <p:nvGraphicFramePr>
          <p:cNvPr id="31" name="Chart 30"/>
          <p:cNvGraphicFramePr/>
          <p:nvPr/>
        </p:nvGraphicFramePr>
        <p:xfrm>
          <a:off x="685800" y="2057400"/>
          <a:ext cx="77724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685800" y="2057400"/>
          <a:ext cx="77724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477000" y="3657600"/>
            <a:ext cx="2667000" cy="1938992"/>
          </a:xfrm>
          <a:prstGeom prst="rect">
            <a:avLst/>
          </a:prstGeom>
          <a:solidFill>
            <a:schemeClr val="bg1"/>
          </a:solidFill>
        </p:spPr>
        <p:txBody>
          <a:bodyPr wrap="square" rtlCol="0">
            <a:spAutoFit/>
          </a:bodyPr>
          <a:lstStyle/>
          <a:p>
            <a:endParaRPr lang="en-US" sz="2400" dirty="0" smtClean="0">
              <a:latin typeface="Gill Sans MT" pitchFamily="34" charset="0"/>
            </a:endParaRPr>
          </a:p>
          <a:p>
            <a:endParaRPr lang="en-US" sz="2400" dirty="0" smtClean="0">
              <a:latin typeface="Gill Sans MT" pitchFamily="34" charset="0"/>
            </a:endParaRPr>
          </a:p>
          <a:p>
            <a:r>
              <a:rPr lang="en-US" sz="2400" dirty="0" smtClean="0">
                <a:latin typeface="Gill Sans MT" pitchFamily="34" charset="0"/>
              </a:rPr>
              <a:t>Body Language &amp; Verbal Inflection</a:t>
            </a:r>
          </a:p>
          <a:p>
            <a:endParaRPr lang="en-US" sz="2400" dirty="0">
              <a:latin typeface="Gill Sans MT" pitchFamily="34" charset="0"/>
            </a:endParaRPr>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4196" y="1374230"/>
            <a:ext cx="8439804" cy="861774"/>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ILLUSTRATION:  </a:t>
            </a:r>
          </a:p>
          <a:p>
            <a:r>
              <a:rPr lang="en-US" sz="2800" dirty="0" smtClean="0">
                <a:latin typeface="Gill Sans MT" pitchFamily="34" charset="0"/>
              </a:rPr>
              <a:t>1960 Nixon-Kennedy Debate</a:t>
            </a:r>
            <a:endParaRPr lang="en-US" sz="2800" dirty="0">
              <a:latin typeface="Gill Sans MT" pitchFamily="34" charset="0"/>
            </a:endParaRPr>
          </a:p>
        </p:txBody>
      </p:sp>
      <p:sp>
        <p:nvSpPr>
          <p:cNvPr id="15" name="Rectangle 14"/>
          <p:cNvSpPr/>
          <p:nvPr/>
        </p:nvSpPr>
        <p:spPr>
          <a:xfrm>
            <a:off x="685800" y="2334128"/>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304800"/>
            <a:ext cx="8458200" cy="877163"/>
          </a:xfrm>
          <a:prstGeom prst="rect">
            <a:avLst/>
          </a:prstGeom>
          <a:noFill/>
        </p:spPr>
        <p:txBody>
          <a:bodyPr wrap="square" rtlCol="0">
            <a:spAutoFit/>
          </a:bodyPr>
          <a:lstStyle/>
          <a:p>
            <a:r>
              <a:rPr lang="en-US" sz="5100" b="1" spc="-100" dirty="0" smtClean="0">
                <a:solidFill>
                  <a:schemeClr val="bg1"/>
                </a:solidFill>
                <a:latin typeface="Gill Sans MT" pitchFamily="34" charset="0"/>
              </a:rPr>
              <a:t>THE INTERVIEW </a:t>
            </a:r>
            <a:r>
              <a:rPr lang="en-US" sz="5100" spc="-100" dirty="0" smtClean="0">
                <a:solidFill>
                  <a:schemeClr val="bg1"/>
                </a:solidFill>
                <a:latin typeface="Gill Sans MT" pitchFamily="34" charset="0"/>
              </a:rPr>
              <a:t>Techniques</a:t>
            </a:r>
            <a:endParaRPr lang="en-US" sz="5100" spc="-100" dirty="0">
              <a:solidFill>
                <a:schemeClr val="bg1"/>
              </a:solidFill>
              <a:latin typeface="Gill Sans MT" pitchFamily="34" charset="0"/>
            </a:endParaRPr>
          </a:p>
        </p:txBody>
      </p:sp>
      <p:pic>
        <p:nvPicPr>
          <p:cNvPr id="2052" name="Picture 4" descr="http://upload.wikimedia.org/wikipedia/commons/5/50/Kennedy_Nixon_Debat_(1960).jpg"/>
          <p:cNvPicPr>
            <a:picLocks noChangeAspect="1" noChangeArrowheads="1"/>
          </p:cNvPicPr>
          <p:nvPr/>
        </p:nvPicPr>
        <p:blipFill>
          <a:blip r:embed="rId3" cstate="print"/>
          <a:srcRect/>
          <a:stretch>
            <a:fillRect/>
          </a:stretch>
        </p:blipFill>
        <p:spPr bwMode="auto">
          <a:xfrm>
            <a:off x="1885727" y="2635791"/>
            <a:ext cx="5458968" cy="3703320"/>
          </a:xfrm>
          <a:prstGeom prst="rect">
            <a:avLst/>
          </a:prstGeom>
          <a:noFill/>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685800" y="4351528"/>
            <a:ext cx="7772400" cy="2492990"/>
          </a:xfrm>
          <a:prstGeom prst="rect">
            <a:avLst/>
          </a:prstGeom>
          <a:solidFill>
            <a:schemeClr val="accent1">
              <a:lumMod val="75000"/>
            </a:schemeClr>
          </a:solidFill>
          <a:ln w="25400">
            <a:noFill/>
          </a:ln>
        </p:spPr>
        <p:txBody>
          <a:bodyPr wrap="square" rtlCol="0">
            <a:spAutoFit/>
          </a:bodyPr>
          <a:lstStyle/>
          <a:p>
            <a:endParaRPr lang="en-US" sz="1400" spc="20" dirty="0" smtClean="0">
              <a:solidFill>
                <a:schemeClr val="bg1"/>
              </a:solidFill>
              <a:latin typeface="Gill Sans MT" pitchFamily="34" charset="0"/>
            </a:endParaRPr>
          </a:p>
          <a:p>
            <a:pPr marL="685800"/>
            <a:r>
              <a:rPr lang="en-US" sz="2400" b="1" spc="-40" dirty="0" err="1" smtClean="0">
                <a:solidFill>
                  <a:schemeClr val="bg1"/>
                </a:solidFill>
                <a:latin typeface="Gill Sans MT" pitchFamily="34" charset="0"/>
              </a:rPr>
              <a:t>Cri∙sis</a:t>
            </a:r>
            <a:r>
              <a:rPr lang="en-US" sz="2400" b="1" spc="-40" dirty="0" smtClean="0">
                <a:solidFill>
                  <a:schemeClr val="bg1"/>
                </a:solidFill>
                <a:latin typeface="Gill Sans MT" pitchFamily="34" charset="0"/>
              </a:rPr>
              <a:t> </a:t>
            </a:r>
            <a:r>
              <a:rPr lang="en-US" sz="2400" i="1" spc="-40" dirty="0" smtClean="0">
                <a:solidFill>
                  <a:schemeClr val="bg1"/>
                </a:solidFill>
                <a:latin typeface="Gill Sans MT" pitchFamily="34" charset="0"/>
              </a:rPr>
              <a:t>noun</a:t>
            </a:r>
            <a:r>
              <a:rPr lang="en-US" sz="2400" spc="-40" dirty="0" smtClean="0">
                <a:solidFill>
                  <a:schemeClr val="bg1"/>
                </a:solidFill>
                <a:latin typeface="Gill Sans MT" pitchFamily="34" charset="0"/>
              </a:rPr>
              <a:t> \’</a:t>
            </a:r>
            <a:r>
              <a:rPr lang="en-US" sz="2400" spc="-40" dirty="0" err="1" smtClean="0">
                <a:solidFill>
                  <a:schemeClr val="bg1"/>
                </a:solidFill>
                <a:latin typeface="Gill Sans MT" pitchFamily="34" charset="0"/>
              </a:rPr>
              <a:t>kr</a:t>
            </a:r>
            <a:r>
              <a:rPr lang="el-GR" sz="1600" b="1" spc="-40" dirty="0" smtClean="0">
                <a:solidFill>
                  <a:schemeClr val="bg1"/>
                </a:solidFill>
                <a:latin typeface="Arial"/>
                <a:cs typeface="Arial"/>
              </a:rPr>
              <a:t>Ῑ</a:t>
            </a:r>
            <a:r>
              <a:rPr lang="en-US" sz="2400" spc="-40" dirty="0" smtClean="0">
                <a:solidFill>
                  <a:schemeClr val="bg1"/>
                </a:solidFill>
                <a:latin typeface="Gill Sans MT" pitchFamily="34" charset="0"/>
              </a:rPr>
              <a:t>-s</a:t>
            </a:r>
            <a:r>
              <a:rPr lang="az-Cyrl-AZ" sz="2000" spc="-40" dirty="0" smtClean="0">
                <a:solidFill>
                  <a:schemeClr val="bg1"/>
                </a:solidFill>
                <a:latin typeface="Arial"/>
                <a:cs typeface="Arial"/>
              </a:rPr>
              <a:t>ә</a:t>
            </a:r>
            <a:r>
              <a:rPr lang="en-US" sz="2400" spc="-40" dirty="0" smtClean="0">
                <a:solidFill>
                  <a:schemeClr val="bg1"/>
                </a:solidFill>
                <a:latin typeface="Gill Sans MT" pitchFamily="34" charset="0"/>
              </a:rPr>
              <a:t>s</a:t>
            </a:r>
            <a:r>
              <a:rPr lang="en-US" sz="2400" spc="-40" dirty="0" smtClean="0">
                <a:solidFill>
                  <a:schemeClr val="bg1"/>
                </a:solidFill>
                <a:latin typeface="Gill Sans MT" pitchFamily="34" charset="0"/>
                <a:cs typeface="Arial"/>
              </a:rPr>
              <a:t>\ </a:t>
            </a:r>
          </a:p>
          <a:p>
            <a:r>
              <a:rPr lang="en-US" sz="2400" spc="-40" dirty="0" smtClean="0">
                <a:solidFill>
                  <a:schemeClr val="bg1"/>
                </a:solidFill>
                <a:latin typeface="Gill Sans MT" pitchFamily="34" charset="0"/>
                <a:cs typeface="Arial"/>
              </a:rPr>
              <a:t>3a:  an unstable or crucial time or state of affairs in which a decisive change is impending;  especially : one with the distinct possibility of a highly undesirable outcome</a:t>
            </a:r>
            <a:r>
              <a:rPr lang="en-US" sz="2400" spc="-40" dirty="0" smtClean="0">
                <a:solidFill>
                  <a:schemeClr val="accent1">
                    <a:lumMod val="40000"/>
                    <a:lumOff val="60000"/>
                  </a:schemeClr>
                </a:solidFill>
                <a:latin typeface="Gill Sans MT" pitchFamily="34" charset="0"/>
              </a:rPr>
              <a:t> </a:t>
            </a:r>
          </a:p>
          <a:p>
            <a:pPr algn="r"/>
            <a:r>
              <a:rPr lang="en-US" sz="2200" spc="-20" dirty="0" smtClean="0">
                <a:solidFill>
                  <a:schemeClr val="accent1">
                    <a:lumMod val="40000"/>
                    <a:lumOff val="60000"/>
                  </a:schemeClr>
                </a:solidFill>
                <a:latin typeface="Gill Sans MT" pitchFamily="34" charset="0"/>
              </a:rPr>
              <a:t> </a:t>
            </a:r>
            <a:r>
              <a:rPr lang="en-US" sz="2200" dirty="0" smtClean="0">
                <a:solidFill>
                  <a:schemeClr val="accent1">
                    <a:lumMod val="40000"/>
                    <a:lumOff val="60000"/>
                  </a:schemeClr>
                </a:solidFill>
                <a:latin typeface="Gill Sans MT" pitchFamily="34" charset="0"/>
              </a:rPr>
              <a:t>–</a:t>
            </a:r>
            <a:r>
              <a:rPr lang="en-US" sz="2200" spc="-20" dirty="0" smtClean="0">
                <a:solidFill>
                  <a:schemeClr val="accent1">
                    <a:lumMod val="40000"/>
                    <a:lumOff val="60000"/>
                  </a:schemeClr>
                </a:solidFill>
                <a:latin typeface="Gill Sans MT" pitchFamily="34" charset="0"/>
              </a:rPr>
              <a:t> Merriam-Webster</a:t>
            </a:r>
          </a:p>
          <a:p>
            <a:pPr algn="r"/>
            <a:endParaRPr lang="en-US" sz="2000" b="1" dirty="0">
              <a:solidFill>
                <a:srgbClr val="FF0000"/>
              </a:solidFill>
              <a:latin typeface="Rockwell" pitchFamily="18"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4236184"/>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7" name="Rectangle 16"/>
          <p:cNvSpPr/>
          <p:nvPr/>
        </p:nvSpPr>
        <p:spPr>
          <a:xfrm>
            <a:off x="686818" y="1943971"/>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68970"/>
            <a:ext cx="8439804" cy="430887"/>
          </a:xfrm>
          <a:prstGeom prst="rect">
            <a:avLst/>
          </a:prstGeom>
          <a:noFill/>
        </p:spPr>
        <p:txBody>
          <a:bodyPr wrap="square" lIns="0" tIns="0" rIns="0" bIns="0" rtlCol="0">
            <a:spAutoFit/>
          </a:bodyPr>
          <a:lstStyle/>
          <a:p>
            <a:r>
              <a:rPr lang="en-US" sz="2800" spc="20" dirty="0" smtClean="0">
                <a:latin typeface="Gill Sans MT" pitchFamily="34" charset="0"/>
              </a:rPr>
              <a:t>Navigating a crisis:</a:t>
            </a:r>
            <a:endParaRPr lang="en-US" sz="2800" dirty="0" smtClean="0">
              <a:latin typeface="Gill Sans MT" pitchFamily="34" charset="0"/>
            </a:endParaRPr>
          </a:p>
        </p:txBody>
      </p:sp>
      <p:sp>
        <p:nvSpPr>
          <p:cNvPr id="20" name="Pentagon 19"/>
          <p:cNvSpPr/>
          <p:nvPr/>
        </p:nvSpPr>
        <p:spPr>
          <a:xfrm>
            <a:off x="685800" y="2286000"/>
            <a:ext cx="2133600" cy="1752600"/>
          </a:xfrm>
          <a:prstGeom prst="homePlate">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5800" y="2720898"/>
            <a:ext cx="16764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1. </a:t>
            </a:r>
          </a:p>
          <a:p>
            <a:pPr algn="ctr"/>
            <a:r>
              <a:rPr lang="en-US" sz="2000" dirty="0" smtClean="0">
                <a:solidFill>
                  <a:schemeClr val="bg1"/>
                </a:solidFill>
                <a:latin typeface="Gill Sans MT" pitchFamily="34" charset="0"/>
              </a:rPr>
              <a:t>Warning(s) / turning point</a:t>
            </a:r>
          </a:p>
        </p:txBody>
      </p:sp>
      <p:sp>
        <p:nvSpPr>
          <p:cNvPr id="12" name="TextBox 11"/>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vertical)">
                                      <p:cBhvr>
                                        <p:cTn id="7" dur="500"/>
                                        <p:tgtEl>
                                          <p:spTgt spid="20"/>
                                        </p:tgtEl>
                                      </p:cBhvr>
                                    </p:animEffect>
                                  </p:childTnLst>
                                </p:cTn>
                              </p:par>
                              <p:par>
                                <p:cTn id="8" presetID="3" presetClass="entr" presetSubtype="5"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vertical)">
                                      <p:cBhvr>
                                        <p:cTn id="10" dur="500"/>
                                        <p:tgtEl>
                                          <p:spTgt spid="14">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vertical)">
                                      <p:cBhvr>
                                        <p:cTn id="13" dur="500"/>
                                        <p:tgtEl>
                                          <p:spTgt spid="14">
                                            <p:txEl>
                                              <p:pRg st="2" end="2"/>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linds(vertical)">
                                      <p:cBhvr>
                                        <p:cTn id="16"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Pentagon 26"/>
          <p:cNvSpPr/>
          <p:nvPr/>
        </p:nvSpPr>
        <p:spPr>
          <a:xfrm>
            <a:off x="1447800" y="2286000"/>
            <a:ext cx="3048000" cy="1752600"/>
          </a:xfrm>
          <a:prstGeom prst="homePlat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4351528"/>
            <a:ext cx="7772400" cy="2462213"/>
          </a:xfrm>
          <a:prstGeom prst="rect">
            <a:avLst/>
          </a:prstGeom>
          <a:solidFill>
            <a:schemeClr val="accent1">
              <a:lumMod val="75000"/>
            </a:schemeClr>
          </a:solidFill>
          <a:ln w="25400">
            <a:noFill/>
          </a:ln>
        </p:spPr>
        <p:txBody>
          <a:bodyPr wrap="square" rtlCol="0">
            <a:spAutoFit/>
          </a:bodyPr>
          <a:lstStyle/>
          <a:p>
            <a:endParaRPr lang="en-US" sz="1400" spc="20" dirty="0" smtClean="0">
              <a:solidFill>
                <a:schemeClr val="bg1"/>
              </a:solidFill>
              <a:latin typeface="Gill Sans MT" pitchFamily="34" charset="0"/>
            </a:endParaRPr>
          </a:p>
          <a:p>
            <a:pPr marL="685800"/>
            <a:r>
              <a:rPr lang="en-US" sz="2400" b="1" spc="-40" dirty="0" smtClean="0">
                <a:solidFill>
                  <a:schemeClr val="bg1"/>
                </a:solidFill>
                <a:latin typeface="Gill Sans MT" pitchFamily="34" charset="0"/>
              </a:rPr>
              <a:t>Your credibility depends on:</a:t>
            </a:r>
          </a:p>
          <a:p>
            <a:pPr marL="909638" indent="-234950">
              <a:buFont typeface="Arial" pitchFamily="34" charset="0"/>
              <a:buChar char="•"/>
            </a:pPr>
            <a:r>
              <a:rPr lang="en-US" sz="2400" spc="-40" dirty="0" smtClean="0">
                <a:solidFill>
                  <a:schemeClr val="bg1"/>
                </a:solidFill>
                <a:latin typeface="Gill Sans MT" pitchFamily="34" charset="0"/>
              </a:rPr>
              <a:t>Caring</a:t>
            </a:r>
          </a:p>
          <a:p>
            <a:pPr marL="909638" indent="-234950">
              <a:buFont typeface="Arial" pitchFamily="34" charset="0"/>
              <a:buChar char="•"/>
            </a:pPr>
            <a:r>
              <a:rPr lang="en-US" sz="2400" spc="-40" dirty="0" smtClean="0">
                <a:solidFill>
                  <a:schemeClr val="bg1"/>
                </a:solidFill>
                <a:latin typeface="Gill Sans MT" pitchFamily="34" charset="0"/>
              </a:rPr>
              <a:t>Competence </a:t>
            </a:r>
          </a:p>
          <a:p>
            <a:pPr marL="909638" indent="-234950">
              <a:buFont typeface="Arial" pitchFamily="34" charset="0"/>
              <a:buChar char="•"/>
            </a:pPr>
            <a:r>
              <a:rPr lang="en-US" sz="2400" spc="-40" dirty="0" smtClean="0">
                <a:solidFill>
                  <a:schemeClr val="bg1"/>
                </a:solidFill>
                <a:latin typeface="Gill Sans MT" pitchFamily="34" charset="0"/>
              </a:rPr>
              <a:t>Commitment</a:t>
            </a:r>
          </a:p>
          <a:p>
            <a:pPr marL="909638" indent="-234950">
              <a:buFont typeface="Arial" pitchFamily="34" charset="0"/>
              <a:buChar char="•"/>
            </a:pPr>
            <a:r>
              <a:rPr lang="en-US" sz="2400" spc="-40" dirty="0" smtClean="0">
                <a:solidFill>
                  <a:schemeClr val="bg1"/>
                </a:solidFill>
                <a:latin typeface="Gill Sans MT" pitchFamily="34" charset="0"/>
              </a:rPr>
              <a:t>Honesty</a:t>
            </a:r>
          </a:p>
          <a:p>
            <a:pPr marL="228600"/>
            <a:endParaRPr lang="en-US" sz="2000" b="1" dirty="0">
              <a:solidFill>
                <a:srgbClr val="FF0000"/>
              </a:solidFill>
              <a:latin typeface="Rockwell" pitchFamily="18"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4230724"/>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7" name="Rectangle 16"/>
          <p:cNvSpPr/>
          <p:nvPr/>
        </p:nvSpPr>
        <p:spPr>
          <a:xfrm>
            <a:off x="686818" y="1943971"/>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68970"/>
            <a:ext cx="8439804" cy="430887"/>
          </a:xfrm>
          <a:prstGeom prst="rect">
            <a:avLst/>
          </a:prstGeom>
          <a:noFill/>
        </p:spPr>
        <p:txBody>
          <a:bodyPr wrap="square" lIns="0" tIns="0" rIns="0" bIns="0" rtlCol="0">
            <a:spAutoFit/>
          </a:bodyPr>
          <a:lstStyle/>
          <a:p>
            <a:r>
              <a:rPr lang="en-US" sz="2800" spc="20" dirty="0" smtClean="0">
                <a:latin typeface="Gill Sans MT" pitchFamily="34" charset="0"/>
              </a:rPr>
              <a:t>Navigating a crisis:</a:t>
            </a:r>
            <a:endParaRPr lang="en-US" sz="2800" dirty="0" smtClean="0">
              <a:latin typeface="Gill Sans MT" pitchFamily="34" charset="0"/>
            </a:endParaRPr>
          </a:p>
        </p:txBody>
      </p:sp>
      <p:sp>
        <p:nvSpPr>
          <p:cNvPr id="20" name="Pentagon 19"/>
          <p:cNvSpPr/>
          <p:nvPr/>
        </p:nvSpPr>
        <p:spPr>
          <a:xfrm>
            <a:off x="685800" y="2286000"/>
            <a:ext cx="2133600" cy="1752600"/>
          </a:xfrm>
          <a:prstGeom prst="homePlate">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28326" y="2707881"/>
            <a:ext cx="1250796"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2. </a:t>
            </a:r>
          </a:p>
          <a:p>
            <a:pPr algn="ctr"/>
            <a:r>
              <a:rPr lang="en-US" sz="2000" dirty="0" smtClean="0">
                <a:solidFill>
                  <a:schemeClr val="bg1"/>
                </a:solidFill>
                <a:latin typeface="Gill Sans MT" pitchFamily="34" charset="0"/>
              </a:rPr>
              <a:t>Point of </a:t>
            </a:r>
          </a:p>
          <a:p>
            <a:pPr algn="ctr"/>
            <a:r>
              <a:rPr lang="en-US" sz="2000" dirty="0" smtClean="0">
                <a:solidFill>
                  <a:schemeClr val="bg1"/>
                </a:solidFill>
                <a:latin typeface="Gill Sans MT" pitchFamily="34" charset="0"/>
              </a:rPr>
              <a:t>no return</a:t>
            </a:r>
            <a:endParaRPr lang="en-US" sz="2000" dirty="0">
              <a:solidFill>
                <a:schemeClr val="bg1"/>
              </a:solidFill>
              <a:latin typeface="Gill Sans MT" pitchFamily="34" charset="0"/>
            </a:endParaRPr>
          </a:p>
        </p:txBody>
      </p:sp>
      <p:sp>
        <p:nvSpPr>
          <p:cNvPr id="19" name="TextBox 18"/>
          <p:cNvSpPr txBox="1"/>
          <p:nvPr/>
        </p:nvSpPr>
        <p:spPr>
          <a:xfrm>
            <a:off x="685800" y="2720898"/>
            <a:ext cx="16764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1. </a:t>
            </a:r>
          </a:p>
          <a:p>
            <a:pPr algn="ctr"/>
            <a:r>
              <a:rPr lang="en-US" sz="2000" dirty="0" smtClean="0">
                <a:solidFill>
                  <a:schemeClr val="bg1"/>
                </a:solidFill>
                <a:latin typeface="Gill Sans MT" pitchFamily="34" charset="0"/>
              </a:rPr>
              <a:t>Warning(s) / turning point</a:t>
            </a: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vertical)">
                                      <p:cBhvr>
                                        <p:cTn id="7" dur="500"/>
                                        <p:tgtEl>
                                          <p:spTgt spid="27"/>
                                        </p:tgtEl>
                                      </p:cBhvr>
                                    </p:animEffect>
                                  </p:childTnLst>
                                </p:cTn>
                              </p:par>
                              <p:par>
                                <p:cTn id="8" presetID="3" presetClass="entr" presetSubtype="5"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vertical)">
                                      <p:cBhvr>
                                        <p:cTn id="10" dur="500"/>
                                        <p:tgtEl>
                                          <p:spTgt spid="14">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vertical)">
                                      <p:cBhvr>
                                        <p:cTn id="13" dur="500"/>
                                        <p:tgtEl>
                                          <p:spTgt spid="14">
                                            <p:txEl>
                                              <p:pRg st="2" end="2"/>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linds(vertical)">
                                      <p:cBhvr>
                                        <p:cTn id="16" dur="500"/>
                                        <p:tgtEl>
                                          <p:spTgt spid="14">
                                            <p:txEl>
                                              <p:pRg st="3" end="3"/>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blinds(vertical)">
                                      <p:cBhvr>
                                        <p:cTn id="19" dur="500"/>
                                        <p:tgtEl>
                                          <p:spTgt spid="14">
                                            <p:txEl>
                                              <p:pRg st="4" end="4"/>
                                            </p:txEl>
                                          </p:spTgt>
                                        </p:tgtEl>
                                      </p:cBhvr>
                                    </p:animEffect>
                                  </p:childTnLst>
                                </p:cTn>
                              </p:par>
                              <p:par>
                                <p:cTn id="20" presetID="3" presetClass="entr" presetSubtype="5"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vertical)">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REASONS TO ENGAGE</a:t>
            </a:r>
            <a:endParaRPr lang="en-US" sz="5100" b="1" dirty="0">
              <a:solidFill>
                <a:schemeClr val="bg1"/>
              </a:solidFill>
              <a:latin typeface="Gill Sans MT" pitchFamily="34" charset="0"/>
            </a:endParaRPr>
          </a:p>
        </p:txBody>
      </p:sp>
      <p:sp>
        <p:nvSpPr>
          <p:cNvPr id="7" name="TextBox 6"/>
          <p:cNvSpPr txBox="1"/>
          <p:nvPr/>
        </p:nvSpPr>
        <p:spPr>
          <a:xfrm>
            <a:off x="762000" y="1981200"/>
            <a:ext cx="2286000" cy="738664"/>
          </a:xfrm>
          <a:prstGeom prst="rect">
            <a:avLst/>
          </a:prstGeom>
          <a:noFill/>
        </p:spPr>
        <p:txBody>
          <a:bodyPr wrap="square" lIns="0" tIns="0" rIns="0" bIns="0" rtlCol="0">
            <a:spAutoFit/>
          </a:bodyPr>
          <a:lstStyle/>
          <a:p>
            <a:r>
              <a:rPr lang="en-US" sz="2400" spc="50" dirty="0" smtClean="0">
                <a:latin typeface="Gill Sans MT" pitchFamily="34" charset="0"/>
              </a:rPr>
              <a:t>It is our</a:t>
            </a:r>
          </a:p>
          <a:p>
            <a:r>
              <a:rPr lang="en-US" sz="2400" b="1" spc="50" dirty="0" smtClean="0">
                <a:solidFill>
                  <a:schemeClr val="accent1">
                    <a:lumMod val="60000"/>
                    <a:lumOff val="40000"/>
                  </a:schemeClr>
                </a:solidFill>
                <a:latin typeface="Gill Sans MT" pitchFamily="34" charset="0"/>
              </a:rPr>
              <a:t>obligation</a:t>
            </a:r>
            <a:endParaRPr lang="en-US" sz="2400" b="1" spc="50" dirty="0">
              <a:solidFill>
                <a:schemeClr val="accent1">
                  <a:lumMod val="60000"/>
                  <a:lumOff val="40000"/>
                </a:schemeClr>
              </a:solidFill>
              <a:latin typeface="Gill Sans MT" pitchFamily="34" charset="0"/>
            </a:endParaRPr>
          </a:p>
        </p:txBody>
      </p:sp>
      <p:sp>
        <p:nvSpPr>
          <p:cNvPr id="13" name="Rectangle 12"/>
          <p:cNvSpPr/>
          <p:nvPr/>
        </p:nvSpPr>
        <p:spPr>
          <a:xfrm>
            <a:off x="750849" y="1676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956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180211803"/>
              </p:ext>
            </p:extLst>
          </p:nvPr>
        </p:nvGraphicFramePr>
        <p:xfrm>
          <a:off x="3456296" y="1828800"/>
          <a:ext cx="4872140" cy="5120640"/>
        </p:xfrm>
        <a:graphic>
          <a:graphicData uri="http://schemas.openxmlformats.org/presentationml/2006/ole">
            <mc:AlternateContent xmlns:mc="http://schemas.openxmlformats.org/markup-compatibility/2006">
              <mc:Choice xmlns:v="urn:schemas-microsoft-com:vml" Requires="v">
                <p:oleObj spid="_x0000_s1050" name="Document" r:id="rId4" imgW="6006909" imgH="6313207" progId="Word.Document.12">
                  <p:embed/>
                </p:oleObj>
              </mc:Choice>
              <mc:Fallback>
                <p:oleObj name="Document" r:id="rId4" imgW="6006909" imgH="6313207" progId="Word.Document.12">
                  <p:embed/>
                  <p:pic>
                    <p:nvPicPr>
                      <p:cNvPr id="0" name=""/>
                      <p:cNvPicPr/>
                      <p:nvPr/>
                    </p:nvPicPr>
                    <p:blipFill>
                      <a:blip r:embed="rId5"/>
                      <a:stretch>
                        <a:fillRect/>
                      </a:stretch>
                    </p:blipFill>
                    <p:spPr>
                      <a:xfrm>
                        <a:off x="3456296" y="1828800"/>
                        <a:ext cx="4872140" cy="5120640"/>
                      </a:xfrm>
                      <a:prstGeom prst="rect">
                        <a:avLst/>
                      </a:prstGeom>
                      <a:ln w="3175">
                        <a:solidFill>
                          <a:schemeClr val="tx1"/>
                        </a:solidFill>
                      </a:ln>
                    </p:spPr>
                  </p:pic>
                </p:oleObj>
              </mc:Fallback>
            </mc:AlternateContent>
          </a:graphicData>
        </a:graphic>
      </p:graphicFrame>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67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Pentagon 26"/>
          <p:cNvSpPr/>
          <p:nvPr/>
        </p:nvSpPr>
        <p:spPr>
          <a:xfrm>
            <a:off x="1447800" y="2286000"/>
            <a:ext cx="3048000" cy="1752600"/>
          </a:xfrm>
          <a:prstGeom prst="homePlat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4351528"/>
            <a:ext cx="7772400" cy="2554545"/>
          </a:xfrm>
          <a:prstGeom prst="rect">
            <a:avLst/>
          </a:prstGeom>
          <a:solidFill>
            <a:schemeClr val="accent1">
              <a:lumMod val="75000"/>
            </a:schemeClr>
          </a:solidFill>
          <a:ln w="25400">
            <a:noFill/>
          </a:ln>
        </p:spPr>
        <p:txBody>
          <a:bodyPr wrap="square" rtlCol="0">
            <a:spAutoFit/>
          </a:bodyPr>
          <a:lstStyle/>
          <a:p>
            <a:endParaRPr lang="en-US" sz="1400" spc="20" dirty="0" smtClean="0">
              <a:solidFill>
                <a:schemeClr val="bg1"/>
              </a:solidFill>
              <a:latin typeface="Gill Sans MT" pitchFamily="34" charset="0"/>
            </a:endParaRPr>
          </a:p>
          <a:p>
            <a:pPr marL="685800"/>
            <a:r>
              <a:rPr lang="en-US" sz="2400" b="1" spc="-40" dirty="0" smtClean="0">
                <a:solidFill>
                  <a:schemeClr val="bg1"/>
                </a:solidFill>
                <a:latin typeface="Gill Sans MT" pitchFamily="34" charset="0"/>
              </a:rPr>
              <a:t>Be prepared to answer…</a:t>
            </a:r>
          </a:p>
          <a:p>
            <a:pPr marL="685800"/>
            <a:endParaRPr lang="en-US" sz="1000" b="1" spc="-40" dirty="0" smtClean="0">
              <a:solidFill>
                <a:schemeClr val="bg1"/>
              </a:solidFill>
              <a:latin typeface="Gill Sans MT" pitchFamily="34" charset="0"/>
            </a:endParaRPr>
          </a:p>
          <a:p>
            <a:pPr marL="914400" indent="-228600">
              <a:buFont typeface="Arial" pitchFamily="34" charset="0"/>
              <a:buChar char="•"/>
            </a:pPr>
            <a:r>
              <a:rPr lang="en-US" sz="2400" spc="-40" dirty="0" smtClean="0">
                <a:solidFill>
                  <a:schemeClr val="bg1"/>
                </a:solidFill>
                <a:latin typeface="Gill Sans MT" pitchFamily="34" charset="0"/>
              </a:rPr>
              <a:t>What happened?</a:t>
            </a:r>
          </a:p>
          <a:p>
            <a:pPr marL="914400" indent="-228600">
              <a:buFont typeface="Arial" pitchFamily="34" charset="0"/>
              <a:buChar char="•"/>
            </a:pPr>
            <a:r>
              <a:rPr lang="en-US" sz="2400" spc="-40" dirty="0" smtClean="0">
                <a:solidFill>
                  <a:schemeClr val="bg1"/>
                </a:solidFill>
                <a:latin typeface="Gill Sans MT" pitchFamily="34" charset="0"/>
              </a:rPr>
              <a:t>What caused it?</a:t>
            </a:r>
          </a:p>
          <a:p>
            <a:pPr marL="914400" indent="-228600">
              <a:buFont typeface="Arial" pitchFamily="34" charset="0"/>
              <a:buChar char="•"/>
            </a:pPr>
            <a:r>
              <a:rPr lang="en-US" sz="2400" spc="-40" dirty="0" smtClean="0">
                <a:solidFill>
                  <a:schemeClr val="bg1"/>
                </a:solidFill>
                <a:latin typeface="Gill Sans MT" pitchFamily="34" charset="0"/>
              </a:rPr>
              <a:t>What are you doing about it?</a:t>
            </a:r>
          </a:p>
          <a:p>
            <a:pPr marL="228600"/>
            <a:endParaRPr lang="en-US" sz="2000" b="1" dirty="0" smtClean="0">
              <a:solidFill>
                <a:srgbClr val="FF0000"/>
              </a:solidFill>
              <a:latin typeface="Rockwell" pitchFamily="18" charset="0"/>
            </a:endParaRPr>
          </a:p>
          <a:p>
            <a:pPr marL="228600"/>
            <a:endParaRPr lang="en-US" sz="2000" b="1" dirty="0">
              <a:solidFill>
                <a:srgbClr val="FF0000"/>
              </a:solidFill>
              <a:latin typeface="Rockwell" pitchFamily="18"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4230724"/>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7" name="Rectangle 16"/>
          <p:cNvSpPr/>
          <p:nvPr/>
        </p:nvSpPr>
        <p:spPr>
          <a:xfrm>
            <a:off x="686818" y="1943971"/>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68970"/>
            <a:ext cx="8439804" cy="430887"/>
          </a:xfrm>
          <a:prstGeom prst="rect">
            <a:avLst/>
          </a:prstGeom>
          <a:noFill/>
        </p:spPr>
        <p:txBody>
          <a:bodyPr wrap="square" lIns="0" tIns="0" rIns="0" bIns="0" rtlCol="0">
            <a:spAutoFit/>
          </a:bodyPr>
          <a:lstStyle/>
          <a:p>
            <a:r>
              <a:rPr lang="en-US" sz="2800" spc="20" dirty="0" smtClean="0">
                <a:latin typeface="Gill Sans MT" pitchFamily="34" charset="0"/>
              </a:rPr>
              <a:t>Navigating a crisis:</a:t>
            </a:r>
            <a:endParaRPr lang="en-US" sz="2800" dirty="0" smtClean="0">
              <a:latin typeface="Gill Sans MT" pitchFamily="34" charset="0"/>
            </a:endParaRPr>
          </a:p>
        </p:txBody>
      </p:sp>
      <p:sp>
        <p:nvSpPr>
          <p:cNvPr id="20" name="Pentagon 19"/>
          <p:cNvSpPr/>
          <p:nvPr/>
        </p:nvSpPr>
        <p:spPr>
          <a:xfrm>
            <a:off x="685800" y="2286000"/>
            <a:ext cx="2133600" cy="1752600"/>
          </a:xfrm>
          <a:prstGeom prst="homePlate">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28326" y="2707881"/>
            <a:ext cx="1250796"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2. </a:t>
            </a:r>
          </a:p>
          <a:p>
            <a:pPr algn="ctr"/>
            <a:r>
              <a:rPr lang="en-US" sz="2000" dirty="0" smtClean="0">
                <a:solidFill>
                  <a:schemeClr val="bg1"/>
                </a:solidFill>
                <a:latin typeface="Gill Sans MT" pitchFamily="34" charset="0"/>
              </a:rPr>
              <a:t>Point of </a:t>
            </a:r>
          </a:p>
          <a:p>
            <a:pPr algn="ctr"/>
            <a:r>
              <a:rPr lang="en-US" sz="2000" dirty="0" smtClean="0">
                <a:solidFill>
                  <a:schemeClr val="bg1"/>
                </a:solidFill>
                <a:latin typeface="Gill Sans MT" pitchFamily="34" charset="0"/>
              </a:rPr>
              <a:t>no return</a:t>
            </a:r>
            <a:endParaRPr lang="en-US" sz="2000" dirty="0">
              <a:solidFill>
                <a:schemeClr val="bg1"/>
              </a:solidFill>
              <a:latin typeface="Gill Sans MT" pitchFamily="34" charset="0"/>
            </a:endParaRPr>
          </a:p>
        </p:txBody>
      </p:sp>
      <p:sp>
        <p:nvSpPr>
          <p:cNvPr id="19" name="TextBox 18"/>
          <p:cNvSpPr txBox="1"/>
          <p:nvPr/>
        </p:nvSpPr>
        <p:spPr>
          <a:xfrm>
            <a:off x="685800" y="2720898"/>
            <a:ext cx="16764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1. </a:t>
            </a:r>
          </a:p>
          <a:p>
            <a:pPr algn="ctr"/>
            <a:r>
              <a:rPr lang="en-US" sz="2000" dirty="0" smtClean="0">
                <a:solidFill>
                  <a:schemeClr val="bg1"/>
                </a:solidFill>
                <a:latin typeface="Gill Sans MT" pitchFamily="34" charset="0"/>
              </a:rPr>
              <a:t>Warning(s) / turning point</a:t>
            </a: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vertical)">
                                      <p:cBhvr>
                                        <p:cTn id="7" dur="500"/>
                                        <p:tgtEl>
                                          <p:spTgt spid="14">
                                            <p:txEl>
                                              <p:pRg st="1" end="1"/>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blinds(vertical)">
                                      <p:cBhvr>
                                        <p:cTn id="10" dur="500"/>
                                        <p:tgtEl>
                                          <p:spTgt spid="14">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blinds(vertical)">
                                      <p:cBhvr>
                                        <p:cTn id="13" dur="500"/>
                                        <p:tgtEl>
                                          <p:spTgt spid="14">
                                            <p:txEl>
                                              <p:pRg st="4" end="4"/>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blinds(vertical)">
                                      <p:cBhvr>
                                        <p:cTn id="1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Pentagon 27"/>
          <p:cNvSpPr/>
          <p:nvPr/>
        </p:nvSpPr>
        <p:spPr>
          <a:xfrm>
            <a:off x="3048000" y="2286000"/>
            <a:ext cx="4114800" cy="1752600"/>
          </a:xfrm>
          <a:prstGeom prst="homePlate">
            <a:avLst/>
          </a:prstGeom>
          <a:solidFill>
            <a:schemeClr val="accent1">
              <a:lumMod val="60000"/>
              <a:lumOff val="4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1447800" y="2286000"/>
            <a:ext cx="3048000" cy="1752600"/>
          </a:xfrm>
          <a:prstGeom prst="homePlat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4351528"/>
            <a:ext cx="7772400" cy="2554545"/>
          </a:xfrm>
          <a:prstGeom prst="rect">
            <a:avLst/>
          </a:prstGeom>
          <a:solidFill>
            <a:schemeClr val="accent1">
              <a:lumMod val="75000"/>
            </a:schemeClr>
          </a:solidFill>
          <a:ln w="25400">
            <a:noFill/>
          </a:ln>
        </p:spPr>
        <p:txBody>
          <a:bodyPr wrap="square" rtlCol="0">
            <a:spAutoFit/>
          </a:bodyPr>
          <a:lstStyle/>
          <a:p>
            <a:pPr marL="234950" indent="-234950"/>
            <a:endParaRPr lang="en-US" sz="1400" dirty="0" smtClean="0">
              <a:solidFill>
                <a:schemeClr val="bg1"/>
              </a:solidFill>
              <a:latin typeface="Gill Sans MT" pitchFamily="34" charset="0"/>
            </a:endParaRPr>
          </a:p>
          <a:p>
            <a:pPr marL="685800" indent="4763"/>
            <a:r>
              <a:rPr lang="en-US" sz="2400" b="1" dirty="0" smtClean="0">
                <a:solidFill>
                  <a:schemeClr val="bg1"/>
                </a:solidFill>
                <a:latin typeface="Gill Sans MT" pitchFamily="34" charset="0"/>
              </a:rPr>
              <a:t>Provide timely updates…</a:t>
            </a:r>
          </a:p>
          <a:p>
            <a:pPr marL="685800" indent="4763"/>
            <a:endParaRPr lang="en-US" sz="1000" b="1" dirty="0" smtClean="0">
              <a:solidFill>
                <a:schemeClr val="bg1"/>
              </a:solidFill>
              <a:latin typeface="Gill Sans MT" pitchFamily="34" charset="0"/>
            </a:endParaRPr>
          </a:p>
          <a:p>
            <a:pPr marL="909638" indent="-234950">
              <a:buFont typeface="Arial" pitchFamily="34" charset="0"/>
              <a:buChar char="•"/>
            </a:pPr>
            <a:r>
              <a:rPr lang="en-US" sz="2400" dirty="0" smtClean="0">
                <a:solidFill>
                  <a:schemeClr val="bg1"/>
                </a:solidFill>
                <a:latin typeface="Gill Sans MT" pitchFamily="34" charset="0"/>
              </a:rPr>
              <a:t>Confirm facts</a:t>
            </a:r>
          </a:p>
          <a:p>
            <a:pPr marL="909638" indent="-234950">
              <a:buFont typeface="Arial" pitchFamily="34" charset="0"/>
              <a:buChar char="•"/>
            </a:pPr>
            <a:r>
              <a:rPr lang="en-US" sz="2400" dirty="0" smtClean="0">
                <a:solidFill>
                  <a:schemeClr val="bg1"/>
                </a:solidFill>
                <a:latin typeface="Gill Sans MT" pitchFamily="34" charset="0"/>
              </a:rPr>
              <a:t>Dispel rumors</a:t>
            </a:r>
          </a:p>
          <a:p>
            <a:pPr marL="909638" indent="-234950">
              <a:buFont typeface="Arial" pitchFamily="34" charset="0"/>
              <a:buChar char="•"/>
            </a:pPr>
            <a:r>
              <a:rPr lang="en-US" sz="2400" dirty="0" smtClean="0">
                <a:solidFill>
                  <a:schemeClr val="bg1"/>
                </a:solidFill>
                <a:latin typeface="Gill Sans MT" pitchFamily="34" charset="0"/>
              </a:rPr>
              <a:t>Clarify details</a:t>
            </a:r>
          </a:p>
          <a:p>
            <a:pPr marL="452438" indent="-234950"/>
            <a:endParaRPr lang="en-US" sz="2000" dirty="0" smtClean="0">
              <a:solidFill>
                <a:schemeClr val="bg1"/>
              </a:solidFill>
              <a:latin typeface="Gill Sans MT" pitchFamily="34" charset="0"/>
            </a:endParaRPr>
          </a:p>
          <a:p>
            <a:pPr marL="452438" indent="-234950"/>
            <a:endParaRPr lang="en-US" sz="2000" dirty="0" smtClean="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00" y="4230724"/>
            <a:ext cx="838200" cy="15550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
        <p:nvSpPr>
          <p:cNvPr id="17" name="Rectangle 16"/>
          <p:cNvSpPr/>
          <p:nvPr/>
        </p:nvSpPr>
        <p:spPr>
          <a:xfrm>
            <a:off x="686818" y="1943971"/>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68970"/>
            <a:ext cx="8439804" cy="430887"/>
          </a:xfrm>
          <a:prstGeom prst="rect">
            <a:avLst/>
          </a:prstGeom>
          <a:noFill/>
        </p:spPr>
        <p:txBody>
          <a:bodyPr wrap="square" lIns="0" tIns="0" rIns="0" bIns="0" rtlCol="0">
            <a:spAutoFit/>
          </a:bodyPr>
          <a:lstStyle/>
          <a:p>
            <a:r>
              <a:rPr lang="en-US" sz="2800" spc="20" dirty="0" smtClean="0">
                <a:latin typeface="Gill Sans MT" pitchFamily="34" charset="0"/>
              </a:rPr>
              <a:t>Navigating a crisis:</a:t>
            </a:r>
            <a:endParaRPr lang="en-US" sz="2800" dirty="0" smtClean="0">
              <a:latin typeface="Gill Sans MT" pitchFamily="34" charset="0"/>
            </a:endParaRPr>
          </a:p>
        </p:txBody>
      </p:sp>
      <p:sp>
        <p:nvSpPr>
          <p:cNvPr id="20" name="Pentagon 19"/>
          <p:cNvSpPr/>
          <p:nvPr/>
        </p:nvSpPr>
        <p:spPr>
          <a:xfrm>
            <a:off x="685800" y="2286000"/>
            <a:ext cx="2133600" cy="1752600"/>
          </a:xfrm>
          <a:prstGeom prst="homePlate">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28326" y="2707881"/>
            <a:ext cx="1250796"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2. </a:t>
            </a:r>
          </a:p>
          <a:p>
            <a:pPr algn="ctr"/>
            <a:r>
              <a:rPr lang="en-US" sz="2000" dirty="0" smtClean="0">
                <a:solidFill>
                  <a:schemeClr val="bg1"/>
                </a:solidFill>
                <a:latin typeface="Gill Sans MT" pitchFamily="34" charset="0"/>
              </a:rPr>
              <a:t>Point of </a:t>
            </a:r>
          </a:p>
          <a:p>
            <a:pPr algn="ctr"/>
            <a:r>
              <a:rPr lang="en-US" sz="2000" dirty="0" smtClean="0">
                <a:solidFill>
                  <a:schemeClr val="bg1"/>
                </a:solidFill>
                <a:latin typeface="Gill Sans MT" pitchFamily="34" charset="0"/>
              </a:rPr>
              <a:t>no return</a:t>
            </a:r>
            <a:endParaRPr lang="en-US" sz="2000" dirty="0">
              <a:solidFill>
                <a:schemeClr val="bg1"/>
              </a:solidFill>
              <a:latin typeface="Gill Sans MT" pitchFamily="34" charset="0"/>
            </a:endParaRPr>
          </a:p>
        </p:txBody>
      </p:sp>
      <p:sp>
        <p:nvSpPr>
          <p:cNvPr id="25" name="TextBox 24"/>
          <p:cNvSpPr txBox="1"/>
          <p:nvPr/>
        </p:nvSpPr>
        <p:spPr>
          <a:xfrm>
            <a:off x="4830339" y="2713461"/>
            <a:ext cx="11430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3. </a:t>
            </a:r>
          </a:p>
          <a:p>
            <a:pPr algn="ctr"/>
            <a:r>
              <a:rPr lang="en-US" sz="2000" dirty="0" smtClean="0">
                <a:solidFill>
                  <a:schemeClr val="bg1"/>
                </a:solidFill>
                <a:latin typeface="Gill Sans MT" pitchFamily="34" charset="0"/>
              </a:rPr>
              <a:t>Clean up </a:t>
            </a:r>
          </a:p>
          <a:p>
            <a:pPr algn="ctr"/>
            <a:r>
              <a:rPr lang="en-US" sz="2000" dirty="0" smtClean="0">
                <a:solidFill>
                  <a:schemeClr val="bg1"/>
                </a:solidFill>
                <a:latin typeface="Gill Sans MT" pitchFamily="34" charset="0"/>
              </a:rPr>
              <a:t>phase</a:t>
            </a:r>
            <a:endParaRPr lang="en-US" sz="2000" dirty="0">
              <a:solidFill>
                <a:schemeClr val="bg1"/>
              </a:solidFill>
              <a:latin typeface="Gill Sans MT" pitchFamily="34" charset="0"/>
            </a:endParaRPr>
          </a:p>
        </p:txBody>
      </p:sp>
      <p:sp>
        <p:nvSpPr>
          <p:cNvPr id="19" name="TextBox 18"/>
          <p:cNvSpPr txBox="1"/>
          <p:nvPr/>
        </p:nvSpPr>
        <p:spPr>
          <a:xfrm>
            <a:off x="685800" y="2720898"/>
            <a:ext cx="16764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1. </a:t>
            </a:r>
          </a:p>
          <a:p>
            <a:pPr algn="ctr"/>
            <a:r>
              <a:rPr lang="en-US" sz="2000" dirty="0" smtClean="0">
                <a:solidFill>
                  <a:schemeClr val="bg1"/>
                </a:solidFill>
                <a:latin typeface="Gill Sans MT" pitchFamily="34" charset="0"/>
              </a:rPr>
              <a:t>Warning(s) / turning point</a:t>
            </a:r>
          </a:p>
        </p:txBody>
      </p:sp>
      <p:sp>
        <p:nvSpPr>
          <p:cNvPr id="18" name="TextBox 17"/>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vertical)">
                                      <p:cBhvr>
                                        <p:cTn id="7" dur="500"/>
                                        <p:tgtEl>
                                          <p:spTgt spid="28"/>
                                        </p:tgtEl>
                                      </p:cBhvr>
                                    </p:animEffect>
                                  </p:childTnLst>
                                </p:cTn>
                              </p:par>
                              <p:par>
                                <p:cTn id="8" presetID="3" presetClass="entr" presetSubtype="5"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vertical)">
                                      <p:cBhvr>
                                        <p:cTn id="10" dur="500"/>
                                        <p:tgtEl>
                                          <p:spTgt spid="14">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blinds(vertical)">
                                      <p:cBhvr>
                                        <p:cTn id="13" dur="500"/>
                                        <p:tgtEl>
                                          <p:spTgt spid="14">
                                            <p:txEl>
                                              <p:pRg st="3" end="3"/>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blinds(vertical)">
                                      <p:cBhvr>
                                        <p:cTn id="16" dur="500"/>
                                        <p:tgtEl>
                                          <p:spTgt spid="14">
                                            <p:txEl>
                                              <p:pRg st="4" end="4"/>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blinds(vertical)">
                                      <p:cBhvr>
                                        <p:cTn id="1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Pentagon 28"/>
          <p:cNvSpPr/>
          <p:nvPr/>
        </p:nvSpPr>
        <p:spPr>
          <a:xfrm rot="10800000">
            <a:off x="5235498" y="2286000"/>
            <a:ext cx="3200400" cy="1752600"/>
          </a:xfrm>
          <a:prstGeom prst="homePlate">
            <a:avLst/>
          </a:prstGeom>
          <a:solidFill>
            <a:schemeClr val="accent1">
              <a:lumMod val="40000"/>
              <a:lumOff val="6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3048000" y="2286000"/>
            <a:ext cx="4114800" cy="1752600"/>
          </a:xfrm>
          <a:prstGeom prst="homePlate">
            <a:avLst/>
          </a:prstGeom>
          <a:solidFill>
            <a:schemeClr val="accent1">
              <a:lumMod val="60000"/>
              <a:lumOff val="4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1447800" y="2286000"/>
            <a:ext cx="3048000" cy="1752600"/>
          </a:xfrm>
          <a:prstGeom prst="homePlate">
            <a:avLst/>
          </a:prstGeom>
          <a:solidFill>
            <a:schemeClr val="accent1">
              <a:lumMod val="75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6818" y="1943971"/>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04196" y="1368970"/>
            <a:ext cx="8439804" cy="430887"/>
          </a:xfrm>
          <a:prstGeom prst="rect">
            <a:avLst/>
          </a:prstGeom>
          <a:noFill/>
        </p:spPr>
        <p:txBody>
          <a:bodyPr wrap="square" lIns="0" tIns="0" rIns="0" bIns="0" rtlCol="0">
            <a:spAutoFit/>
          </a:bodyPr>
          <a:lstStyle/>
          <a:p>
            <a:r>
              <a:rPr lang="en-US" sz="2800" spc="20" dirty="0" smtClean="0">
                <a:latin typeface="Gill Sans MT" pitchFamily="34" charset="0"/>
              </a:rPr>
              <a:t>Navigating a crisis:</a:t>
            </a:r>
            <a:endParaRPr lang="en-US" sz="2800" dirty="0" smtClean="0">
              <a:latin typeface="Gill Sans MT" pitchFamily="34" charset="0"/>
            </a:endParaRPr>
          </a:p>
        </p:txBody>
      </p:sp>
      <p:sp>
        <p:nvSpPr>
          <p:cNvPr id="20" name="Pentagon 19"/>
          <p:cNvSpPr/>
          <p:nvPr/>
        </p:nvSpPr>
        <p:spPr>
          <a:xfrm>
            <a:off x="685800" y="2286000"/>
            <a:ext cx="2133600" cy="1752600"/>
          </a:xfrm>
          <a:prstGeom prst="homePlate">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28326" y="2707881"/>
            <a:ext cx="1250796"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2. </a:t>
            </a:r>
          </a:p>
          <a:p>
            <a:pPr algn="ctr"/>
            <a:r>
              <a:rPr lang="en-US" sz="2000" dirty="0" smtClean="0">
                <a:solidFill>
                  <a:schemeClr val="bg1"/>
                </a:solidFill>
                <a:latin typeface="Gill Sans MT" pitchFamily="34" charset="0"/>
              </a:rPr>
              <a:t>Point of </a:t>
            </a:r>
          </a:p>
          <a:p>
            <a:pPr algn="ctr"/>
            <a:r>
              <a:rPr lang="en-US" sz="2000" dirty="0" smtClean="0">
                <a:solidFill>
                  <a:schemeClr val="bg1"/>
                </a:solidFill>
                <a:latin typeface="Gill Sans MT" pitchFamily="34" charset="0"/>
              </a:rPr>
              <a:t>no return</a:t>
            </a:r>
            <a:endParaRPr lang="en-US" sz="2000" dirty="0">
              <a:solidFill>
                <a:schemeClr val="bg1"/>
              </a:solidFill>
              <a:latin typeface="Gill Sans MT" pitchFamily="34" charset="0"/>
            </a:endParaRPr>
          </a:p>
        </p:txBody>
      </p:sp>
      <p:sp>
        <p:nvSpPr>
          <p:cNvPr id="25" name="TextBox 24"/>
          <p:cNvSpPr txBox="1"/>
          <p:nvPr/>
        </p:nvSpPr>
        <p:spPr>
          <a:xfrm>
            <a:off x="4830339" y="2713461"/>
            <a:ext cx="11430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3. </a:t>
            </a:r>
          </a:p>
          <a:p>
            <a:pPr algn="ctr"/>
            <a:r>
              <a:rPr lang="en-US" sz="2000" dirty="0" smtClean="0">
                <a:solidFill>
                  <a:schemeClr val="bg1"/>
                </a:solidFill>
                <a:latin typeface="Gill Sans MT" pitchFamily="34" charset="0"/>
              </a:rPr>
              <a:t>Clean up </a:t>
            </a:r>
          </a:p>
          <a:p>
            <a:pPr algn="ctr"/>
            <a:r>
              <a:rPr lang="en-US" sz="2000" dirty="0" smtClean="0">
                <a:solidFill>
                  <a:schemeClr val="bg1"/>
                </a:solidFill>
                <a:latin typeface="Gill Sans MT" pitchFamily="34" charset="0"/>
              </a:rPr>
              <a:t>phase</a:t>
            </a:r>
            <a:endParaRPr lang="en-US" sz="2000" dirty="0">
              <a:solidFill>
                <a:schemeClr val="bg1"/>
              </a:solidFill>
              <a:latin typeface="Gill Sans MT" pitchFamily="34" charset="0"/>
            </a:endParaRPr>
          </a:p>
        </p:txBody>
      </p:sp>
      <p:sp>
        <p:nvSpPr>
          <p:cNvPr id="26" name="TextBox 25"/>
          <p:cNvSpPr txBox="1"/>
          <p:nvPr/>
        </p:nvSpPr>
        <p:spPr>
          <a:xfrm>
            <a:off x="7162800" y="2713461"/>
            <a:ext cx="1273098"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4. </a:t>
            </a:r>
          </a:p>
          <a:p>
            <a:pPr algn="ctr"/>
            <a:r>
              <a:rPr lang="en-US" sz="2000" dirty="0" smtClean="0">
                <a:solidFill>
                  <a:schemeClr val="bg1"/>
                </a:solidFill>
                <a:latin typeface="Gill Sans MT" pitchFamily="34" charset="0"/>
              </a:rPr>
              <a:t>Return to </a:t>
            </a:r>
          </a:p>
          <a:p>
            <a:pPr algn="ctr"/>
            <a:r>
              <a:rPr lang="en-US" sz="2000" dirty="0" smtClean="0">
                <a:solidFill>
                  <a:schemeClr val="bg1"/>
                </a:solidFill>
                <a:latin typeface="Gill Sans MT" pitchFamily="34" charset="0"/>
              </a:rPr>
              <a:t>normal</a:t>
            </a:r>
            <a:endParaRPr lang="en-US" sz="2000" dirty="0">
              <a:solidFill>
                <a:schemeClr val="bg1"/>
              </a:solidFill>
              <a:latin typeface="Gill Sans MT" pitchFamily="34" charset="0"/>
            </a:endParaRPr>
          </a:p>
        </p:txBody>
      </p:sp>
      <p:sp>
        <p:nvSpPr>
          <p:cNvPr id="19" name="TextBox 18"/>
          <p:cNvSpPr txBox="1"/>
          <p:nvPr/>
        </p:nvSpPr>
        <p:spPr>
          <a:xfrm>
            <a:off x="685800" y="2720898"/>
            <a:ext cx="1676400" cy="1015663"/>
          </a:xfrm>
          <a:prstGeom prst="rect">
            <a:avLst/>
          </a:prstGeom>
          <a:noFill/>
        </p:spPr>
        <p:txBody>
          <a:bodyPr wrap="square" rtlCol="0">
            <a:spAutoFit/>
          </a:bodyPr>
          <a:lstStyle/>
          <a:p>
            <a:pPr algn="ctr"/>
            <a:r>
              <a:rPr lang="en-US" sz="2000" b="1" dirty="0" smtClean="0">
                <a:solidFill>
                  <a:schemeClr val="bg1"/>
                </a:solidFill>
                <a:latin typeface="Gill Sans MT" pitchFamily="34" charset="0"/>
              </a:rPr>
              <a:t>1. </a:t>
            </a:r>
          </a:p>
          <a:p>
            <a:pPr algn="ctr"/>
            <a:r>
              <a:rPr lang="en-US" sz="2000" dirty="0" smtClean="0">
                <a:solidFill>
                  <a:schemeClr val="bg1"/>
                </a:solidFill>
                <a:latin typeface="Gill Sans MT" pitchFamily="34" charset="0"/>
              </a:rPr>
              <a:t>Warning(s) / turning point</a:t>
            </a:r>
          </a:p>
        </p:txBody>
      </p:sp>
      <p:pic>
        <p:nvPicPr>
          <p:cNvPr id="18" name="Picture 17" descr="006501c56184$9d9a7550$640fa8c0@dew"/>
          <p:cNvPicPr>
            <a:picLocks noChangeAspect="1" noChangeArrowheads="1"/>
          </p:cNvPicPr>
          <p:nvPr/>
        </p:nvPicPr>
        <p:blipFill>
          <a:blip r:embed="rId3" cstate="print"/>
          <a:srcRect/>
          <a:stretch>
            <a:fillRect/>
          </a:stretch>
        </p:blipFill>
        <p:spPr bwMode="auto">
          <a:xfrm>
            <a:off x="2983832" y="4307304"/>
            <a:ext cx="3296452" cy="201168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22" name="TextBox 21"/>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vertical)">
                                      <p:cBhvr>
                                        <p:cTn id="7" dur="500"/>
                                        <p:tgtEl>
                                          <p:spTgt spid="29"/>
                                        </p:tgtEl>
                                      </p:cBhvr>
                                    </p:animEffect>
                                  </p:childTnLst>
                                </p:cTn>
                              </p:par>
                              <p:par>
                                <p:cTn id="8" presetID="3" presetClass="entr" presetSubtype="5"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85800" y="3657600"/>
            <a:ext cx="2895600" cy="1292662"/>
          </a:xfrm>
          <a:prstGeom prst="rect">
            <a:avLst/>
          </a:prstGeom>
          <a:noFill/>
        </p:spPr>
        <p:txBody>
          <a:bodyPr wrap="square" lIns="0" tIns="0" rIns="0" bIns="0" rtlCol="0">
            <a:spAutoFit/>
          </a:bodyPr>
          <a:lstStyle/>
          <a:p>
            <a:r>
              <a:rPr lang="en-US" sz="2400" b="1" spc="50" dirty="0" smtClean="0">
                <a:latin typeface="Gill Sans MT" pitchFamily="34" charset="0"/>
              </a:rPr>
              <a:t>Is This Thing On?</a:t>
            </a:r>
          </a:p>
          <a:p>
            <a:endParaRPr lang="en-US" sz="2000" spc="50" dirty="0" smtClean="0">
              <a:latin typeface="Gill Sans MT" pitchFamily="34" charset="0"/>
            </a:endParaRPr>
          </a:p>
          <a:p>
            <a:r>
              <a:rPr lang="en-US" sz="2000" spc="50" dirty="0" smtClean="0">
                <a:latin typeface="Gill Sans MT" pitchFamily="34" charset="0"/>
              </a:rPr>
              <a:t>CNN American Morning</a:t>
            </a:r>
          </a:p>
          <a:p>
            <a:r>
              <a:rPr lang="en-US" sz="2000" spc="50" dirty="0" smtClean="0">
                <a:latin typeface="Gill Sans MT" pitchFamily="34" charset="0"/>
              </a:rPr>
              <a:t>Reporter Jeanne Moos</a:t>
            </a:r>
          </a:p>
        </p:txBody>
      </p:sp>
      <p:sp>
        <p:nvSpPr>
          <p:cNvPr id="14" name="TextBox 13"/>
          <p:cNvSpPr txBox="1"/>
          <p:nvPr/>
        </p:nvSpPr>
        <p:spPr>
          <a:xfrm>
            <a:off x="704196" y="1374230"/>
            <a:ext cx="8439804" cy="861774"/>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ILLUSTRATION: </a:t>
            </a:r>
          </a:p>
          <a:p>
            <a:r>
              <a:rPr lang="en-US" sz="2800" dirty="0" smtClean="0">
                <a:latin typeface="Gill Sans MT" pitchFamily="34" charset="0"/>
              </a:rPr>
              <a:t>The camera is always on, and the mic is always hot…</a:t>
            </a:r>
            <a:endParaRPr lang="en-US" sz="2800" dirty="0">
              <a:latin typeface="Gill Sans MT" pitchFamily="34" charset="0"/>
            </a:endParaRPr>
          </a:p>
        </p:txBody>
      </p:sp>
      <p:sp>
        <p:nvSpPr>
          <p:cNvPr id="15" name="Rectangle 14"/>
          <p:cNvSpPr/>
          <p:nvPr/>
        </p:nvSpPr>
        <p:spPr>
          <a:xfrm>
            <a:off x="685800" y="2334128"/>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INTERVIEW </a:t>
            </a:r>
            <a:r>
              <a:rPr lang="en-US" sz="5100" dirty="0" smtClean="0">
                <a:solidFill>
                  <a:schemeClr val="bg1"/>
                </a:solidFill>
                <a:latin typeface="Gill Sans MT" pitchFamily="34" charset="0"/>
              </a:rPr>
              <a:t>In Crisis</a:t>
            </a:r>
            <a:endParaRPr lang="en-US" sz="5100" dirty="0">
              <a:solidFill>
                <a:schemeClr val="bg1"/>
              </a:solidFill>
              <a:latin typeface="Gill Sans MT" pitchFamily="34" charset="0"/>
            </a:endParaRPr>
          </a:p>
        </p:txBody>
      </p:sp>
      <p:pic>
        <p:nvPicPr>
          <p:cNvPr id="13" name="2010.04.29_CNN_ J Moos.wmv">
            <a:hlinkClick r:id="" action="ppaction://media"/>
          </p:cNvPr>
          <p:cNvPicPr>
            <a:picLocks noRot="1" noChangeAspect="1"/>
          </p:cNvPicPr>
          <p:nvPr>
            <a:videoFile r:link="rId1"/>
          </p:nvPr>
        </p:nvPicPr>
        <p:blipFill>
          <a:blip r:embed="rId4" cstate="print"/>
          <a:stretch>
            <a:fillRect/>
          </a:stretch>
        </p:blipFill>
        <p:spPr>
          <a:xfrm>
            <a:off x="3568392" y="2622396"/>
            <a:ext cx="4937760" cy="3703320"/>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p:cMediaNode>
                <p:cTn id="13"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 descr="\\calla\SAF_PA\PAYM\Media Training\Training Clips\PA cartoon.gif"/>
          <p:cNvPicPr>
            <a:picLocks noChangeAspect="1" noChangeArrowheads="1"/>
          </p:cNvPicPr>
          <p:nvPr/>
        </p:nvPicPr>
        <p:blipFill>
          <a:blip r:embed="rId3" cstate="print"/>
          <a:srcRect/>
          <a:stretch>
            <a:fillRect/>
          </a:stretch>
        </p:blipFill>
        <p:spPr bwMode="auto">
          <a:xfrm>
            <a:off x="3450026" y="3197770"/>
            <a:ext cx="4847749" cy="1649063"/>
          </a:xfrm>
          <a:prstGeom prst="rect">
            <a:avLst/>
          </a:prstGeom>
          <a:noFill/>
          <a:ln w="3175">
            <a:solidFill>
              <a:schemeClr val="tx1"/>
            </a:solidFill>
          </a:ln>
        </p:spPr>
      </p:pic>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14702" y="2057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895600" y="1905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1566" y="2286000"/>
            <a:ext cx="7604234" cy="830997"/>
          </a:xfrm>
          <a:prstGeom prst="rect">
            <a:avLst/>
          </a:prstGeom>
          <a:noFill/>
        </p:spPr>
        <p:txBody>
          <a:bodyPr wrap="square" numCol="3" spcCol="548640" rtlCol="0">
            <a:spAutoFit/>
          </a:bodyPr>
          <a:lstStyle/>
          <a:p>
            <a:pPr marL="231775" indent="-231775">
              <a:buFont typeface="Arial" pitchFamily="34" charset="0"/>
              <a:buChar char="•"/>
            </a:pPr>
            <a:r>
              <a:rPr lang="en-US" sz="2400" spc="50" dirty="0" smtClean="0">
                <a:latin typeface="Gill Sans MT" pitchFamily="34" charset="0"/>
              </a:rPr>
              <a:t>Be yourself</a:t>
            </a:r>
          </a:p>
          <a:p>
            <a:pPr marL="231775" indent="-231775"/>
            <a:endParaRPr lang="en-US" sz="2400" spc="50" dirty="0" smtClean="0">
              <a:latin typeface="Gill Sans MT" pitchFamily="34" charset="0"/>
            </a:endParaRPr>
          </a:p>
          <a:p>
            <a:pPr marL="231775" indent="-231775">
              <a:buFont typeface="Arial" pitchFamily="34" charset="0"/>
              <a:buChar char="•"/>
            </a:pPr>
            <a:r>
              <a:rPr lang="en-US" sz="2400" spc="50" dirty="0" smtClean="0">
                <a:latin typeface="Gill Sans MT" pitchFamily="34" charset="0"/>
              </a:rPr>
              <a:t>Know your facts</a:t>
            </a:r>
          </a:p>
          <a:p>
            <a:pPr marL="231775" indent="-231775">
              <a:buFont typeface="Arial" pitchFamily="34" charset="0"/>
              <a:buChar char="•"/>
            </a:pPr>
            <a:r>
              <a:rPr lang="en-US" sz="2400" spc="50" dirty="0" smtClean="0">
                <a:latin typeface="Gill Sans MT" pitchFamily="34" charset="0"/>
              </a:rPr>
              <a:t>Stay in your lane</a:t>
            </a:r>
          </a:p>
        </p:txBody>
      </p:sp>
      <p:sp>
        <p:nvSpPr>
          <p:cNvPr id="17" name="TextBox 16"/>
          <p:cNvSpPr txBox="1"/>
          <p:nvPr/>
        </p:nvSpPr>
        <p:spPr>
          <a:xfrm>
            <a:off x="685800" y="1403132"/>
            <a:ext cx="8458200" cy="430887"/>
          </a:xfrm>
          <a:prstGeom prst="rect">
            <a:avLst/>
          </a:prstGeom>
          <a:noFill/>
        </p:spPr>
        <p:txBody>
          <a:bodyPr wrap="square" lIns="0" tIns="0" rIns="0" bIns="0" rtlCol="0">
            <a:spAutoFit/>
          </a:bodyPr>
          <a:lstStyle/>
          <a:p>
            <a:r>
              <a:rPr lang="en-US" sz="2800" dirty="0" smtClean="0">
                <a:latin typeface="Gill Sans MT" pitchFamily="34" charset="0"/>
              </a:rPr>
              <a:t>Key points: </a:t>
            </a:r>
            <a:endParaRPr lang="en-US" sz="2800" dirty="0">
              <a:latin typeface="Gill Sans MT" pitchFamily="34" charset="0"/>
            </a:endParaRPr>
          </a:p>
        </p:txBody>
      </p:sp>
      <p:sp>
        <p:nvSpPr>
          <p:cNvPr id="13" name="Rectangle 12"/>
          <p:cNvSpPr/>
          <p:nvPr/>
        </p:nvSpPr>
        <p:spPr>
          <a:xfrm>
            <a:off x="55626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01566" y="3352800"/>
            <a:ext cx="2346434" cy="1200329"/>
          </a:xfrm>
          <a:prstGeom prst="rect">
            <a:avLst/>
          </a:prstGeom>
          <a:noFill/>
        </p:spPr>
        <p:txBody>
          <a:bodyPr wrap="square" numCol="1" spcCol="548640" rtlCol="0">
            <a:spAutoFit/>
          </a:bodyPr>
          <a:lstStyle/>
          <a:p>
            <a:pPr marL="231775" indent="-231775">
              <a:buFont typeface="Arial" pitchFamily="34" charset="0"/>
              <a:buChar char="•"/>
            </a:pPr>
            <a:r>
              <a:rPr lang="en-US" sz="2400" spc="50" dirty="0" smtClean="0">
                <a:latin typeface="Gill Sans MT" pitchFamily="34" charset="0"/>
              </a:rPr>
              <a:t>“No comment” is not an answer</a:t>
            </a:r>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CONCLUSION</a:t>
            </a:r>
            <a:endParaRPr lang="en-US" sz="5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blinds(horizontal)">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blinds(horizontal)">
                                      <p:cBhvr>
                                        <p:cTn id="17" dur="50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linds(horizontal)">
                                      <p:cBhvr>
                                        <p:cTn id="22" dur="500"/>
                                        <p:tgtEl>
                                          <p:spTgt spid="2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14702" y="2057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895600" y="19050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1566" y="2286000"/>
            <a:ext cx="7604234" cy="830997"/>
          </a:xfrm>
          <a:prstGeom prst="rect">
            <a:avLst/>
          </a:prstGeom>
          <a:noFill/>
        </p:spPr>
        <p:txBody>
          <a:bodyPr wrap="square" numCol="3" spcCol="548640" rtlCol="0">
            <a:spAutoFit/>
          </a:bodyPr>
          <a:lstStyle/>
          <a:p>
            <a:pPr marL="231775" indent="-231775">
              <a:buFont typeface="Arial" pitchFamily="34" charset="0"/>
              <a:buChar char="•"/>
            </a:pPr>
            <a:r>
              <a:rPr lang="en-US" sz="2400" spc="50" dirty="0" smtClean="0">
                <a:latin typeface="Gill Sans MT" pitchFamily="34" charset="0"/>
              </a:rPr>
              <a:t>Be yourself</a:t>
            </a:r>
          </a:p>
          <a:p>
            <a:pPr marL="231775" indent="-231775"/>
            <a:endParaRPr lang="en-US" sz="2400" spc="50" dirty="0" smtClean="0">
              <a:latin typeface="Gill Sans MT" pitchFamily="34" charset="0"/>
            </a:endParaRPr>
          </a:p>
          <a:p>
            <a:pPr marL="231775" indent="-231775">
              <a:buFont typeface="Arial" pitchFamily="34" charset="0"/>
              <a:buChar char="•"/>
            </a:pPr>
            <a:r>
              <a:rPr lang="en-US" sz="2400" spc="50" dirty="0" smtClean="0">
                <a:latin typeface="Gill Sans MT" pitchFamily="34" charset="0"/>
              </a:rPr>
              <a:t>Know your facts</a:t>
            </a:r>
          </a:p>
          <a:p>
            <a:pPr marL="231775" indent="-231775">
              <a:buFont typeface="Arial" pitchFamily="34" charset="0"/>
              <a:buChar char="•"/>
            </a:pPr>
            <a:r>
              <a:rPr lang="en-US" sz="2400" spc="50" dirty="0" smtClean="0">
                <a:latin typeface="Gill Sans MT" pitchFamily="34" charset="0"/>
              </a:rPr>
              <a:t>Stay in your lane</a:t>
            </a:r>
          </a:p>
        </p:txBody>
      </p:sp>
      <p:sp>
        <p:nvSpPr>
          <p:cNvPr id="17" name="TextBox 16"/>
          <p:cNvSpPr txBox="1"/>
          <p:nvPr/>
        </p:nvSpPr>
        <p:spPr>
          <a:xfrm>
            <a:off x="685800" y="1403132"/>
            <a:ext cx="8458200" cy="430887"/>
          </a:xfrm>
          <a:prstGeom prst="rect">
            <a:avLst/>
          </a:prstGeom>
          <a:noFill/>
        </p:spPr>
        <p:txBody>
          <a:bodyPr wrap="square" lIns="0" tIns="0" rIns="0" bIns="0" rtlCol="0">
            <a:spAutoFit/>
          </a:bodyPr>
          <a:lstStyle/>
          <a:p>
            <a:r>
              <a:rPr lang="en-US" sz="2800" dirty="0" smtClean="0">
                <a:latin typeface="Gill Sans MT" pitchFamily="34" charset="0"/>
              </a:rPr>
              <a:t>Key points: </a:t>
            </a:r>
            <a:endParaRPr lang="en-US" sz="2800" dirty="0">
              <a:latin typeface="Gill Sans MT" pitchFamily="34" charset="0"/>
            </a:endParaRPr>
          </a:p>
        </p:txBody>
      </p:sp>
      <p:sp>
        <p:nvSpPr>
          <p:cNvPr id="13" name="Rectangle 12"/>
          <p:cNvSpPr/>
          <p:nvPr/>
        </p:nvSpPr>
        <p:spPr>
          <a:xfrm>
            <a:off x="5562600" y="1981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01566" y="3352800"/>
            <a:ext cx="7604234" cy="1200329"/>
          </a:xfrm>
          <a:prstGeom prst="rect">
            <a:avLst/>
          </a:prstGeom>
          <a:noFill/>
        </p:spPr>
        <p:txBody>
          <a:bodyPr wrap="square" numCol="3" spcCol="548640" rtlCol="0">
            <a:spAutoFit/>
          </a:bodyPr>
          <a:lstStyle/>
          <a:p>
            <a:pPr marL="231775" indent="-231775">
              <a:buFont typeface="Arial" pitchFamily="34" charset="0"/>
              <a:buChar char="•"/>
            </a:pPr>
            <a:r>
              <a:rPr lang="en-US" sz="2400" spc="50" dirty="0" smtClean="0">
                <a:latin typeface="Gill Sans MT" pitchFamily="34" charset="0"/>
              </a:rPr>
              <a:t>“No comment” is not an answer</a:t>
            </a:r>
          </a:p>
          <a:p>
            <a:pPr marL="231775" indent="-231775">
              <a:buFont typeface="Arial" pitchFamily="34" charset="0"/>
              <a:buChar char="•"/>
            </a:pPr>
            <a:r>
              <a:rPr lang="en-US" sz="2400" spc="50" dirty="0" smtClean="0">
                <a:latin typeface="Gill Sans MT" pitchFamily="34" charset="0"/>
              </a:rPr>
              <a:t>Asking for a restart is okay</a:t>
            </a:r>
          </a:p>
          <a:p>
            <a:pPr marL="231775" indent="-231775"/>
            <a:endParaRPr lang="en-US" sz="2400" spc="50" dirty="0" smtClean="0">
              <a:latin typeface="Gill Sans MT" pitchFamily="34" charset="0"/>
            </a:endParaRPr>
          </a:p>
          <a:p>
            <a:pPr marL="231775" indent="-231775">
              <a:buFont typeface="Arial" pitchFamily="34" charset="0"/>
              <a:buChar char="•"/>
            </a:pPr>
            <a:r>
              <a:rPr lang="en-US" sz="2400" spc="50" dirty="0" smtClean="0">
                <a:latin typeface="Gill Sans MT" pitchFamily="34" charset="0"/>
              </a:rPr>
              <a:t>Protect and correct the record</a:t>
            </a:r>
          </a:p>
        </p:txBody>
      </p:sp>
      <p:sp>
        <p:nvSpPr>
          <p:cNvPr id="24" name="TextBox 23"/>
          <p:cNvSpPr txBox="1"/>
          <p:nvPr/>
        </p:nvSpPr>
        <p:spPr>
          <a:xfrm>
            <a:off x="701566" y="4983540"/>
            <a:ext cx="7604234" cy="1569660"/>
          </a:xfrm>
          <a:prstGeom prst="rect">
            <a:avLst/>
          </a:prstGeom>
          <a:noFill/>
        </p:spPr>
        <p:txBody>
          <a:bodyPr wrap="square" numCol="3" spcCol="548640" rtlCol="0">
            <a:spAutoFit/>
          </a:bodyPr>
          <a:lstStyle/>
          <a:p>
            <a:pPr marL="231775" indent="-231775">
              <a:buFont typeface="Arial" pitchFamily="34" charset="0"/>
              <a:buChar char="•"/>
            </a:pPr>
            <a:r>
              <a:rPr lang="en-US" sz="2400" spc="50" dirty="0" smtClean="0">
                <a:latin typeface="Gill Sans MT" pitchFamily="34" charset="0"/>
              </a:rPr>
              <a:t>Talk headlines, not history</a:t>
            </a:r>
          </a:p>
          <a:p>
            <a:pPr marL="231775" indent="-231775"/>
            <a:endParaRPr lang="en-US" sz="2400" spc="50" dirty="0" smtClean="0">
              <a:latin typeface="Gill Sans MT" pitchFamily="34" charset="0"/>
            </a:endParaRPr>
          </a:p>
          <a:p>
            <a:pPr marL="231775" indent="-231775"/>
            <a:endParaRPr lang="en-US" sz="2400" spc="50" dirty="0" smtClean="0">
              <a:latin typeface="Gill Sans MT" pitchFamily="34" charset="0"/>
            </a:endParaRPr>
          </a:p>
          <a:p>
            <a:pPr marL="231775" indent="-231775">
              <a:buFont typeface="Arial" pitchFamily="34" charset="0"/>
              <a:buChar char="•"/>
            </a:pPr>
            <a:r>
              <a:rPr lang="en-US" sz="2400" spc="50" dirty="0" smtClean="0">
                <a:latin typeface="Gill Sans MT" pitchFamily="34" charset="0"/>
              </a:rPr>
              <a:t>“I don’t know, but my PA will follow up” is okay</a:t>
            </a:r>
          </a:p>
          <a:p>
            <a:pPr marL="231775" indent="-231775">
              <a:buFont typeface="Arial" pitchFamily="34" charset="0"/>
              <a:buChar char="•"/>
            </a:pPr>
            <a:r>
              <a:rPr lang="en-US" sz="2400" spc="50" dirty="0" smtClean="0">
                <a:latin typeface="Gill Sans MT" pitchFamily="34" charset="0"/>
              </a:rPr>
              <a:t>Repeat and restate</a:t>
            </a:r>
          </a:p>
        </p:txBody>
      </p:sp>
      <p:sp>
        <p:nvSpPr>
          <p:cNvPr id="14" name="TextBox 13"/>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CONCLUSION</a:t>
            </a:r>
            <a:endParaRPr lang="en-US" sz="5100"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linds(horizontal)">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3" end="3"/>
                                            </p:txEl>
                                          </p:spTgt>
                                        </p:tgtEl>
                                        <p:attrNameLst>
                                          <p:attrName>style.visibility</p:attrName>
                                        </p:attrNameLst>
                                      </p:cBhvr>
                                      <p:to>
                                        <p:strVal val="visible"/>
                                      </p:to>
                                    </p:set>
                                    <p:animEffect transition="in" filter="blinds(horizontal)">
                                      <p:cBhvr>
                                        <p:cTn id="12" dur="500"/>
                                        <p:tgtEl>
                                          <p:spTgt spid="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linds(horizont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blinds(horizontal)">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blinds(horizontal)">
                                      <p:cBhvr>
                                        <p:cTn id="2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 Box 16"/>
          <p:cNvSpPr txBox="1">
            <a:spLocks noChangeArrowheads="1"/>
          </p:cNvSpPr>
          <p:nvPr/>
        </p:nvSpPr>
        <p:spPr bwMode="auto">
          <a:xfrm>
            <a:off x="685800" y="5934670"/>
            <a:ext cx="7772400" cy="923330"/>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gn="ctr">
              <a:lnSpc>
                <a:spcPct val="90000"/>
              </a:lnSpc>
              <a:spcBef>
                <a:spcPct val="20000"/>
              </a:spcBef>
              <a:buClr>
                <a:srgbClr val="000099"/>
              </a:buClr>
              <a:buSzPct val="80000"/>
              <a:buFont typeface="Wingdings" pitchFamily="2" charset="2"/>
              <a:buNone/>
            </a:pPr>
            <a:r>
              <a:rPr lang="en-US" sz="3800" b="1" spc="170" dirty="0" smtClean="0">
                <a:solidFill>
                  <a:schemeClr val="bg1"/>
                </a:solidFill>
                <a:latin typeface="Gill Sans MT" pitchFamily="34" charset="0"/>
              </a:rPr>
              <a:t>Engage for the Joint Force!</a:t>
            </a:r>
          </a:p>
          <a:p>
            <a:pPr algn="ctr">
              <a:lnSpc>
                <a:spcPct val="90000"/>
              </a:lnSpc>
              <a:spcBef>
                <a:spcPct val="20000"/>
              </a:spcBef>
              <a:buClr>
                <a:srgbClr val="000099"/>
              </a:buClr>
              <a:buSzPct val="80000"/>
              <a:buFont typeface="Wingdings" pitchFamily="2" charset="2"/>
              <a:buNone/>
            </a:pPr>
            <a:endParaRPr lang="en-US"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CONCLUSION</a:t>
            </a:r>
            <a:endParaRPr lang="en-US" sz="5100"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1566" y="2188774"/>
            <a:ext cx="7696200" cy="1846659"/>
          </a:xfrm>
          <a:prstGeom prst="rect">
            <a:avLst/>
          </a:prstGeom>
          <a:noFill/>
        </p:spPr>
        <p:txBody>
          <a:bodyPr wrap="square" lIns="0" tIns="0" rIns="0" bIns="0" rtlCol="0">
            <a:spAutoFit/>
          </a:bodyPr>
          <a:lstStyle/>
          <a:p>
            <a:pPr marL="231775" indent="-231775">
              <a:buClr>
                <a:schemeClr val="tx1"/>
              </a:buClr>
              <a:buFont typeface="Arial" pitchFamily="34" charset="0"/>
              <a:buChar char="•"/>
            </a:pPr>
            <a:r>
              <a:rPr lang="en-US" sz="2400" b="1" spc="50" dirty="0" smtClean="0">
                <a:solidFill>
                  <a:schemeClr val="accent1">
                    <a:lumMod val="75000"/>
                  </a:schemeClr>
                </a:solidFill>
                <a:latin typeface="Gill Sans MT" pitchFamily="34" charset="0"/>
              </a:rPr>
              <a:t>Control</a:t>
            </a:r>
            <a:r>
              <a:rPr lang="en-US" sz="2400" spc="50" dirty="0" smtClean="0">
                <a:latin typeface="Gill Sans MT" pitchFamily="34" charset="0"/>
              </a:rPr>
              <a:t> is the key to success</a:t>
            </a:r>
          </a:p>
          <a:p>
            <a:pPr marL="231775" indent="-231775">
              <a:buClr>
                <a:schemeClr val="tx1"/>
              </a:buClr>
              <a:buFont typeface="Arial" pitchFamily="34" charset="0"/>
              <a:buChar char="•"/>
            </a:pPr>
            <a:endParaRPr lang="en-US" sz="2400" spc="50" dirty="0" smtClean="0">
              <a:latin typeface="Gill Sans MT" pitchFamily="34" charset="0"/>
            </a:endParaRPr>
          </a:p>
          <a:p>
            <a:pPr marL="231775" indent="-231775">
              <a:buClr>
                <a:schemeClr val="tx1"/>
              </a:buClr>
              <a:buFont typeface="Arial" pitchFamily="34" charset="0"/>
              <a:buChar char="•"/>
            </a:pPr>
            <a:r>
              <a:rPr lang="en-US" sz="2400" b="1" spc="50" dirty="0" smtClean="0">
                <a:solidFill>
                  <a:schemeClr val="accent1">
                    <a:lumMod val="75000"/>
                  </a:schemeClr>
                </a:solidFill>
                <a:latin typeface="Gill Sans MT" pitchFamily="34" charset="0"/>
              </a:rPr>
              <a:t>Messages</a:t>
            </a:r>
            <a:r>
              <a:rPr lang="en-US" sz="2400" b="1" spc="50" dirty="0" smtClean="0">
                <a:latin typeface="Gill Sans MT" pitchFamily="34" charset="0"/>
              </a:rPr>
              <a:t> </a:t>
            </a:r>
            <a:r>
              <a:rPr lang="en-US" sz="2400" spc="50" dirty="0" smtClean="0">
                <a:latin typeface="Gill Sans MT" pitchFamily="34" charset="0"/>
              </a:rPr>
              <a:t>are your lifeline</a:t>
            </a:r>
          </a:p>
          <a:p>
            <a:pPr marL="231775" indent="-231775">
              <a:buClr>
                <a:schemeClr val="tx1"/>
              </a:buClr>
              <a:buFont typeface="Arial" pitchFamily="34" charset="0"/>
              <a:buChar char="•"/>
            </a:pPr>
            <a:endParaRPr lang="en-US" sz="2400" spc="50" dirty="0" smtClean="0">
              <a:latin typeface="Gill Sans MT" pitchFamily="34" charset="0"/>
            </a:endParaRPr>
          </a:p>
          <a:p>
            <a:pPr marL="231775" indent="-231775">
              <a:buClr>
                <a:schemeClr val="tx1"/>
              </a:buClr>
              <a:buFont typeface="Arial" pitchFamily="34" charset="0"/>
              <a:buChar char="•"/>
            </a:pPr>
            <a:r>
              <a:rPr lang="en-US" sz="2400" b="1" spc="50" dirty="0" smtClean="0">
                <a:solidFill>
                  <a:schemeClr val="accent1">
                    <a:lumMod val="75000"/>
                  </a:schemeClr>
                </a:solidFill>
                <a:latin typeface="Gill Sans MT" pitchFamily="34" charset="0"/>
              </a:rPr>
              <a:t>Confidence</a:t>
            </a:r>
            <a:r>
              <a:rPr lang="en-US" sz="2400" spc="50" dirty="0" smtClean="0">
                <a:latin typeface="Gill Sans MT" pitchFamily="34" charset="0"/>
              </a:rPr>
              <a:t> comes with preparation and engagement</a:t>
            </a:r>
          </a:p>
        </p:txBody>
      </p:sp>
      <p:pic>
        <p:nvPicPr>
          <p:cNvPr id="3076" name="Picture 4" descr="http://t2.gstatic.com/images?q=tbn:RXDagiaetLgM1M:http://www.post21.org/website/images/navylogo.jpg">
            <a:hlinkClick r:id="rId3"/>
          </p:cNvPr>
          <p:cNvPicPr>
            <a:picLocks noChangeAspect="1" noChangeArrowheads="1"/>
          </p:cNvPicPr>
          <p:nvPr/>
        </p:nvPicPr>
        <p:blipFill>
          <a:blip r:embed="rId4" cstate="print"/>
          <a:srcRect/>
          <a:stretch>
            <a:fillRect/>
          </a:stretch>
        </p:blipFill>
        <p:spPr bwMode="auto">
          <a:xfrm>
            <a:off x="5623034" y="4616682"/>
            <a:ext cx="1182053" cy="1182053"/>
          </a:xfrm>
          <a:prstGeom prst="rect">
            <a:avLst/>
          </a:prstGeom>
          <a:noFill/>
        </p:spPr>
      </p:pic>
      <p:pic>
        <p:nvPicPr>
          <p:cNvPr id="3078" name="Picture 6" descr="http://t3.gstatic.com/images?q=tbn:9-yvfNOOQP7K4M:http://www.post21.org/website/images/MarinesLogo.jpg">
            <a:hlinkClick r:id="rId5"/>
          </p:cNvPr>
          <p:cNvPicPr>
            <a:picLocks noChangeAspect="1" noChangeArrowheads="1"/>
          </p:cNvPicPr>
          <p:nvPr/>
        </p:nvPicPr>
        <p:blipFill>
          <a:blip r:embed="rId6" cstate="print"/>
          <a:srcRect/>
          <a:stretch>
            <a:fillRect/>
          </a:stretch>
        </p:blipFill>
        <p:spPr bwMode="auto">
          <a:xfrm>
            <a:off x="2349064" y="4582520"/>
            <a:ext cx="1214438" cy="1214438"/>
          </a:xfrm>
          <a:prstGeom prst="rect">
            <a:avLst/>
          </a:prstGeom>
          <a:noFill/>
        </p:spPr>
      </p:pic>
      <p:pic>
        <p:nvPicPr>
          <p:cNvPr id="3080" name="Picture 8" descr="http://t2.gstatic.com/images?q=tbn:itDe817bV0dcvM:http://www.post21.org/website/images/airforcelogo.jpg">
            <a:hlinkClick r:id="rId7"/>
          </p:cNvPr>
          <p:cNvPicPr>
            <a:picLocks noChangeAspect="1" noChangeArrowheads="1"/>
          </p:cNvPicPr>
          <p:nvPr/>
        </p:nvPicPr>
        <p:blipFill>
          <a:blip r:embed="rId8" cstate="print"/>
          <a:srcRect/>
          <a:stretch>
            <a:fillRect/>
          </a:stretch>
        </p:blipFill>
        <p:spPr bwMode="auto">
          <a:xfrm>
            <a:off x="3978166" y="4614052"/>
            <a:ext cx="1182053" cy="1182053"/>
          </a:xfrm>
          <a:prstGeom prst="rect">
            <a:avLst/>
          </a:prstGeom>
          <a:noFill/>
        </p:spPr>
      </p:pic>
      <p:pic>
        <p:nvPicPr>
          <p:cNvPr id="3082" name="Picture 10" descr="http://t0.gstatic.com/images?q=tbn:QDVMVBpTw7_UjM:http://www.post21.org/website/images/ArmyLogo.jpg">
            <a:hlinkClick r:id="rId9"/>
          </p:cNvPr>
          <p:cNvPicPr>
            <a:picLocks noChangeAspect="1" noChangeArrowheads="1"/>
          </p:cNvPicPr>
          <p:nvPr/>
        </p:nvPicPr>
        <p:blipFill>
          <a:blip r:embed="rId10" cstate="print"/>
          <a:srcRect/>
          <a:stretch>
            <a:fillRect/>
          </a:stretch>
        </p:blipFill>
        <p:spPr bwMode="auto">
          <a:xfrm>
            <a:off x="777766" y="4614052"/>
            <a:ext cx="1182053" cy="1182053"/>
          </a:xfrm>
          <a:prstGeom prst="rect">
            <a:avLst/>
          </a:prstGeom>
          <a:noFill/>
        </p:spPr>
      </p:pic>
      <p:pic>
        <p:nvPicPr>
          <p:cNvPr id="3084" name="Picture 12" descr="http://t2.gstatic.com/images?q=tbn:49SmE-zSyshi3M:http://www.southcom.mil/PA/Images/logoCoastGuard.jpg">
            <a:hlinkClick r:id="rId11"/>
          </p:cNvPr>
          <p:cNvPicPr>
            <a:picLocks noChangeAspect="1" noChangeArrowheads="1"/>
          </p:cNvPicPr>
          <p:nvPr/>
        </p:nvPicPr>
        <p:blipFill>
          <a:blip r:embed="rId12" cstate="print"/>
          <a:srcRect/>
          <a:stretch>
            <a:fillRect/>
          </a:stretch>
        </p:blipFill>
        <p:spPr bwMode="auto">
          <a:xfrm>
            <a:off x="7196977" y="4606176"/>
            <a:ext cx="1182053" cy="1182053"/>
          </a:xfrm>
          <a:prstGeom prst="rect">
            <a:avLst/>
          </a:prstGeom>
          <a:noFill/>
        </p:spPr>
      </p:pic>
      <p:sp>
        <p:nvSpPr>
          <p:cNvPr id="21" name="Rectangle 20"/>
          <p:cNvSpPr/>
          <p:nvPr/>
        </p:nvSpPr>
        <p:spPr>
          <a:xfrm>
            <a:off x="685800" y="1676400"/>
            <a:ext cx="77724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animEffect transition="in" filter="blinds(horizontal)">
                                      <p:cBhvr>
                                        <p:cTn id="11" dur="500"/>
                                        <p:tgtEl>
                                          <p:spTgt spid="19">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animEffect transition="in" filter="blinds(horizontal)">
                                      <p:cBhvr>
                                        <p:cTn id="15" dur="500"/>
                                        <p:tgtEl>
                                          <p:spTgt spid="19">
                                            <p:txEl>
                                              <p:pRg st="4" end="4"/>
                                            </p:txEl>
                                          </p:spTgt>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51894"/>
            <a:ext cx="9144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 descr="http://t3.gstatic.com/images?q=tbn:oo8zaYQq113DkM:http://www.buckley.af.mil/shared/media/ggallery/webgraphic/web_afg_021216_014.jpg">
            <a:hlinkClick r:id="rId3"/>
          </p:cNvPr>
          <p:cNvPicPr>
            <a:picLocks noChangeAspect="1" noChangeArrowheads="1"/>
          </p:cNvPicPr>
          <p:nvPr/>
        </p:nvPicPr>
        <p:blipFill>
          <a:blip r:embed="rId4" cstate="print"/>
          <a:srcRect/>
          <a:stretch>
            <a:fillRect/>
          </a:stretch>
        </p:blipFill>
        <p:spPr bwMode="auto">
          <a:xfrm>
            <a:off x="7782906" y="4056996"/>
            <a:ext cx="963454" cy="858203"/>
          </a:xfrm>
          <a:prstGeom prst="rect">
            <a:avLst/>
          </a:prstGeom>
          <a:noFill/>
        </p:spPr>
      </p:pic>
      <p:sp>
        <p:nvSpPr>
          <p:cNvPr id="8" name="TextBox 7"/>
          <p:cNvSpPr txBox="1"/>
          <p:nvPr/>
        </p:nvSpPr>
        <p:spPr>
          <a:xfrm>
            <a:off x="462460" y="3174035"/>
            <a:ext cx="6934200" cy="3431709"/>
          </a:xfrm>
          <a:prstGeom prst="rect">
            <a:avLst/>
          </a:prstGeom>
          <a:solidFill>
            <a:schemeClr val="accent1">
              <a:lumMod val="50000"/>
            </a:schemeClr>
          </a:solidFill>
        </p:spPr>
        <p:txBody>
          <a:bodyPr wrap="square" lIns="182880" tIns="182880" rIns="91440" bIns="182880" rtlCol="0">
            <a:spAutoFit/>
          </a:bodyPr>
          <a:lstStyle/>
          <a:p>
            <a:pPr>
              <a:spcBef>
                <a:spcPts val="600"/>
              </a:spcBef>
            </a:pPr>
            <a:r>
              <a:rPr lang="en-US" sz="1900" kern="1000" spc="20" dirty="0" smtClean="0">
                <a:solidFill>
                  <a:schemeClr val="bg1"/>
                </a:solidFill>
                <a:latin typeface="Gill Sans MT" pitchFamily="34" charset="0"/>
              </a:rPr>
              <a:t>For questions, contact your unit public affairs office or:</a:t>
            </a:r>
          </a:p>
          <a:p>
            <a:endParaRPr lang="en-US" spc="50" dirty="0" smtClean="0">
              <a:solidFill>
                <a:schemeClr val="accent1">
                  <a:lumMod val="60000"/>
                  <a:lumOff val="40000"/>
                </a:schemeClr>
              </a:solidFill>
              <a:latin typeface="Gill Sans MT" pitchFamily="34" charset="0"/>
            </a:endParaRPr>
          </a:p>
          <a:p>
            <a:r>
              <a:rPr lang="en-US" spc="50" dirty="0" smtClean="0">
                <a:solidFill>
                  <a:schemeClr val="bg1"/>
                </a:solidFill>
                <a:latin typeface="Gill Sans MT" pitchFamily="34" charset="0"/>
              </a:rPr>
              <a:t>Secretary of the Air Force Public Affairs Engagement Division</a:t>
            </a:r>
          </a:p>
          <a:p>
            <a:r>
              <a:rPr lang="en-US" spc="50" dirty="0" smtClean="0">
                <a:solidFill>
                  <a:schemeClr val="bg1"/>
                </a:solidFill>
                <a:latin typeface="Gill Sans MT" pitchFamily="34" charset="0"/>
              </a:rPr>
              <a:t>Media and Opinion Leader Engagement Branch</a:t>
            </a:r>
          </a:p>
          <a:p>
            <a:r>
              <a:rPr lang="en-US" spc="50" dirty="0" smtClean="0">
                <a:solidFill>
                  <a:schemeClr val="bg1"/>
                </a:solidFill>
                <a:latin typeface="Gill Sans MT" pitchFamily="34" charset="0"/>
              </a:rPr>
              <a:t>1690 Air Force Pentagon  </a:t>
            </a:r>
            <a:r>
              <a:rPr lang="en-US" spc="50" dirty="0" smtClean="0">
                <a:solidFill>
                  <a:schemeClr val="bg1"/>
                </a:solidFill>
                <a:latin typeface="Gill Sans MT"/>
              </a:rPr>
              <a:t>|  Washington DC20330-1690</a:t>
            </a:r>
          </a:p>
          <a:p>
            <a:r>
              <a:rPr lang="en-US" spc="50" dirty="0" smtClean="0">
                <a:solidFill>
                  <a:schemeClr val="bg1"/>
                </a:solidFill>
                <a:latin typeface="Gill Sans MT"/>
              </a:rPr>
              <a:t>703.692.3231  |  703.695.9664  |  MediaTraining@pentagon.af.mil</a:t>
            </a:r>
          </a:p>
          <a:p>
            <a:endParaRPr lang="en-US" spc="50" dirty="0" smtClean="0">
              <a:solidFill>
                <a:schemeClr val="accent1">
                  <a:lumMod val="60000"/>
                  <a:lumOff val="40000"/>
                </a:schemeClr>
              </a:solidFill>
              <a:latin typeface="Gill Sans MT" pitchFamily="34" charset="0"/>
            </a:endParaRPr>
          </a:p>
          <a:p>
            <a:pPr>
              <a:buFontTx/>
              <a:buChar char="-"/>
            </a:pPr>
            <a:r>
              <a:rPr lang="en-US" spc="50" dirty="0" smtClean="0">
                <a:solidFill>
                  <a:schemeClr val="accent1">
                    <a:lumMod val="60000"/>
                    <a:lumOff val="40000"/>
                  </a:schemeClr>
                </a:solidFill>
                <a:latin typeface="Gill Sans MT" pitchFamily="34" charset="0"/>
              </a:rPr>
              <a:t> - - - - - - - - - - - - - - - - - - - - - - - - - - - - - - - - - - - - - - - - - - -</a:t>
            </a:r>
          </a:p>
          <a:p>
            <a:pPr>
              <a:buFontTx/>
              <a:buChar char="-"/>
            </a:pPr>
            <a:endParaRPr lang="en-US" spc="50" dirty="0" smtClean="0">
              <a:solidFill>
                <a:schemeClr val="accent1">
                  <a:lumMod val="60000"/>
                  <a:lumOff val="40000"/>
                </a:schemeClr>
              </a:solidFill>
              <a:latin typeface="Gill Sans MT" pitchFamily="34" charset="0"/>
            </a:endParaRPr>
          </a:p>
          <a:p>
            <a:r>
              <a:rPr lang="en-US" spc="50" dirty="0" smtClean="0">
                <a:solidFill>
                  <a:schemeClr val="bg1"/>
                </a:solidFill>
                <a:latin typeface="Gill Sans MT" pitchFamily="34" charset="0"/>
              </a:rPr>
              <a:t>Slides designed by: HAF/IMMG Graphics (Pentagon) and SAF/PAYM</a:t>
            </a:r>
          </a:p>
          <a:p>
            <a:r>
              <a:rPr lang="en-US" spc="50" dirty="0" smtClean="0">
                <a:solidFill>
                  <a:schemeClr val="accent1">
                    <a:lumMod val="60000"/>
                    <a:lumOff val="40000"/>
                  </a:schemeClr>
                </a:solidFill>
                <a:latin typeface="Gill Sans MT" pitchFamily="34" charset="0"/>
              </a:rPr>
              <a:t>MT12-003</a:t>
            </a:r>
            <a:endParaRPr lang="en-US" spc="50" dirty="0">
              <a:solidFill>
                <a:schemeClr val="accent1">
                  <a:lumMod val="60000"/>
                  <a:lumOff val="4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Box 16"/>
          <p:cNvSpPr txBox="1">
            <a:spLocks noChangeArrowheads="1"/>
          </p:cNvSpPr>
          <p:nvPr/>
        </p:nvSpPr>
        <p:spPr bwMode="auto">
          <a:xfrm>
            <a:off x="685800" y="4813299"/>
            <a:ext cx="7848600" cy="1763560"/>
          </a:xfrm>
          <a:prstGeom prst="rect">
            <a:avLst/>
          </a:prstGeom>
          <a:solidFill>
            <a:schemeClr val="accent1">
              <a:lumMod val="75000"/>
            </a:schemeClr>
          </a:solidFill>
          <a:ln w="12700">
            <a:noFill/>
            <a:miter lim="800000"/>
            <a:headEnd type="none" w="sm" len="sm"/>
            <a:tailEnd type="none" w="sm" len="sm"/>
          </a:ln>
        </p:spPr>
        <p:txBody>
          <a:bodyPr wrap="square">
            <a:spAutoFit/>
          </a:bodyPr>
          <a:lstStyle/>
          <a:p>
            <a:pPr>
              <a:lnSpc>
                <a:spcPct val="90000"/>
              </a:lnSpc>
              <a:spcBef>
                <a:spcPct val="20000"/>
              </a:spcBef>
              <a:buClr>
                <a:srgbClr val="000099"/>
              </a:buClr>
              <a:buSzPct val="80000"/>
              <a:buFont typeface="Wingdings" pitchFamily="2" charset="2"/>
              <a:buNone/>
            </a:pPr>
            <a:endParaRPr lang="en-US" sz="1400" i="1" dirty="0" smtClean="0">
              <a:solidFill>
                <a:schemeClr val="bg1"/>
              </a:solidFill>
              <a:latin typeface="Gill Sans MT" pitchFamily="34" charset="0"/>
            </a:endParaRPr>
          </a:p>
          <a:p>
            <a:pPr>
              <a:lnSpc>
                <a:spcPct val="90000"/>
              </a:lnSpc>
              <a:spcBef>
                <a:spcPct val="20000"/>
              </a:spcBef>
              <a:buClr>
                <a:srgbClr val="000099"/>
              </a:buClr>
              <a:buSzPct val="80000"/>
              <a:buFont typeface="Wingdings" pitchFamily="2" charset="2"/>
              <a:buNone/>
            </a:pPr>
            <a:r>
              <a:rPr lang="en-US" sz="2400" dirty="0">
                <a:solidFill>
                  <a:schemeClr val="bg1"/>
                </a:solidFill>
                <a:latin typeface="Gill Sans MT" pitchFamily="34" charset="0"/>
              </a:rPr>
              <a:t>        “But even after 9/11, the absence of a draft for a growing number of Americans, service in the military, no matter how laudable, has become something for other people to do</a:t>
            </a:r>
            <a:r>
              <a:rPr lang="en-US" sz="2400" dirty="0" smtClean="0">
                <a:solidFill>
                  <a:schemeClr val="bg1"/>
                </a:solidFill>
                <a:latin typeface="Gill Sans MT" pitchFamily="34" charset="0"/>
              </a:rPr>
              <a:t>.” </a:t>
            </a:r>
            <a:endParaRPr lang="en-US" sz="2400" dirty="0">
              <a:solidFill>
                <a:schemeClr val="bg1"/>
              </a:solidFill>
              <a:latin typeface="Gill Sans MT" pitchFamily="34" charset="0"/>
            </a:endParaRPr>
          </a:p>
          <a:p>
            <a:pPr algn="r">
              <a:lnSpc>
                <a:spcPct val="90000"/>
              </a:lnSpc>
              <a:spcBef>
                <a:spcPct val="20000"/>
              </a:spcBef>
              <a:buClr>
                <a:srgbClr val="000099"/>
              </a:buClr>
              <a:buSzPct val="80000"/>
              <a:buFont typeface="Wingdings" pitchFamily="2" charset="2"/>
              <a:buNone/>
            </a:pPr>
            <a:r>
              <a:rPr lang="en-US" sz="2400" dirty="0">
                <a:solidFill>
                  <a:schemeClr val="accent1">
                    <a:lumMod val="40000"/>
                    <a:lumOff val="60000"/>
                  </a:schemeClr>
                </a:solidFill>
                <a:latin typeface="Gill Sans MT" pitchFamily="34" charset="0"/>
              </a:rPr>
              <a:t>– Former Secretary of Defense Robert </a:t>
            </a:r>
            <a:r>
              <a:rPr lang="en-US" sz="2400" dirty="0" smtClean="0">
                <a:solidFill>
                  <a:schemeClr val="accent1">
                    <a:lumMod val="40000"/>
                    <a:lumOff val="60000"/>
                  </a:schemeClr>
                </a:solidFill>
                <a:latin typeface="Gill Sans MT" pitchFamily="34" charset="0"/>
              </a:rPr>
              <a:t>Gates</a:t>
            </a:r>
            <a:endParaRPr lang="en-US" sz="2000" dirty="0">
              <a:solidFill>
                <a:schemeClr val="bg1"/>
              </a:solidFill>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REASONS TO ENGAGE</a:t>
            </a:r>
            <a:endParaRPr lang="en-US" sz="5100" b="1" dirty="0">
              <a:solidFill>
                <a:schemeClr val="bg1"/>
              </a:solidFill>
              <a:latin typeface="Gill Sans MT" pitchFamily="34" charset="0"/>
            </a:endParaRPr>
          </a:p>
        </p:txBody>
      </p:sp>
      <p:sp>
        <p:nvSpPr>
          <p:cNvPr id="7" name="TextBox 6"/>
          <p:cNvSpPr txBox="1"/>
          <p:nvPr/>
        </p:nvSpPr>
        <p:spPr>
          <a:xfrm>
            <a:off x="762000" y="1981200"/>
            <a:ext cx="2286000" cy="738664"/>
          </a:xfrm>
          <a:prstGeom prst="rect">
            <a:avLst/>
          </a:prstGeom>
          <a:noFill/>
        </p:spPr>
        <p:txBody>
          <a:bodyPr wrap="square" lIns="0" tIns="0" rIns="0" bIns="0" rtlCol="0">
            <a:spAutoFit/>
          </a:bodyPr>
          <a:lstStyle/>
          <a:p>
            <a:r>
              <a:rPr lang="en-US" sz="2400" spc="50" dirty="0" smtClean="0">
                <a:latin typeface="Gill Sans MT" pitchFamily="34" charset="0"/>
              </a:rPr>
              <a:t>It is our</a:t>
            </a:r>
          </a:p>
          <a:p>
            <a:r>
              <a:rPr lang="en-US" sz="2400" b="1" spc="50" dirty="0" smtClean="0">
                <a:solidFill>
                  <a:schemeClr val="accent1">
                    <a:lumMod val="60000"/>
                    <a:lumOff val="40000"/>
                  </a:schemeClr>
                </a:solidFill>
                <a:latin typeface="Gill Sans MT" pitchFamily="34" charset="0"/>
              </a:rPr>
              <a:t>obligation</a:t>
            </a:r>
            <a:endParaRPr lang="en-US" sz="2400" b="1" spc="50" dirty="0">
              <a:solidFill>
                <a:schemeClr val="accent1">
                  <a:lumMod val="60000"/>
                  <a:lumOff val="40000"/>
                </a:schemeClr>
              </a:solidFill>
              <a:latin typeface="Gill Sans MT" pitchFamily="34" charset="0"/>
            </a:endParaRPr>
          </a:p>
        </p:txBody>
      </p:sp>
      <p:sp>
        <p:nvSpPr>
          <p:cNvPr id="9" name="TextBox 8"/>
          <p:cNvSpPr txBox="1"/>
          <p:nvPr/>
        </p:nvSpPr>
        <p:spPr>
          <a:xfrm>
            <a:off x="3444766" y="1981200"/>
            <a:ext cx="2362200" cy="738664"/>
          </a:xfrm>
          <a:prstGeom prst="rect">
            <a:avLst/>
          </a:prstGeom>
          <a:noFill/>
        </p:spPr>
        <p:txBody>
          <a:bodyPr wrap="square" lIns="0" tIns="0" rIns="0" bIns="0" rtlCol="0">
            <a:spAutoFit/>
          </a:bodyPr>
          <a:lstStyle/>
          <a:p>
            <a:r>
              <a:rPr lang="en-US" sz="2400" spc="50" dirty="0" smtClean="0">
                <a:latin typeface="Gill Sans MT" pitchFamily="34" charset="0"/>
              </a:rPr>
              <a:t>It is our </a:t>
            </a:r>
            <a:r>
              <a:rPr lang="en-US" sz="2400" b="1" spc="50" dirty="0" smtClean="0">
                <a:solidFill>
                  <a:schemeClr val="accent1">
                    <a:lumMod val="60000"/>
                    <a:lumOff val="40000"/>
                  </a:schemeClr>
                </a:solidFill>
                <a:latin typeface="Gill Sans MT" pitchFamily="34" charset="0"/>
              </a:rPr>
              <a:t>opportunity</a:t>
            </a:r>
            <a:endParaRPr lang="en-US" sz="2400" spc="50" dirty="0">
              <a:solidFill>
                <a:schemeClr val="bg1"/>
              </a:solidFill>
              <a:latin typeface="Gill Sans MT" pitchFamily="34" charset="0"/>
            </a:endParaRPr>
          </a:p>
        </p:txBody>
      </p:sp>
      <p:sp>
        <p:nvSpPr>
          <p:cNvPr id="13" name="Rectangle 12"/>
          <p:cNvSpPr/>
          <p:nvPr/>
        </p:nvSpPr>
        <p:spPr>
          <a:xfrm>
            <a:off x="750849" y="1676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956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85800" y="4722396"/>
            <a:ext cx="838200" cy="1631216"/>
          </a:xfrm>
          <a:prstGeom prst="rect">
            <a:avLst/>
          </a:prstGeom>
          <a:noFill/>
        </p:spPr>
        <p:txBody>
          <a:bodyPr wrap="square" rtlCol="0">
            <a:spAutoFit/>
          </a:bodyPr>
          <a:lstStyle/>
          <a:p>
            <a:r>
              <a:rPr lang="en-US" sz="9600" b="1" dirty="0" smtClean="0">
                <a:solidFill>
                  <a:schemeClr val="bg1"/>
                </a:solidFill>
                <a:latin typeface="Lucida Bright" pitchFamily="18" charset="0"/>
              </a:rPr>
              <a:t>“</a:t>
            </a:r>
            <a:endParaRPr lang="en-US" sz="9600" b="1" dirty="0">
              <a:solidFill>
                <a:schemeClr val="bg1"/>
              </a:solidFill>
              <a:latin typeface="Lucida Bright" pitchFamily="18" charset="0"/>
            </a:endParaRPr>
          </a:p>
        </p:txBody>
      </p:sp>
    </p:spTree>
    <p:extLst>
      <p:ext uri="{BB962C8B-B14F-4D97-AF65-F5344CB8AC3E}">
        <p14:creationId xmlns:p14="http://schemas.microsoft.com/office/powerpoint/2010/main" val="40160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blinds(horizontal)">
                                      <p:cBhvr>
                                        <p:cTn id="11" dur="500"/>
                                        <p:tgtEl>
                                          <p:spTgt spid="16">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blinds(horizontal)">
                                      <p:cBhvr>
                                        <p:cTn id="14"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REASONS TO ENGAGE</a:t>
            </a:r>
            <a:endParaRPr lang="en-US" sz="5100" b="1" dirty="0">
              <a:solidFill>
                <a:schemeClr val="bg1"/>
              </a:solidFill>
              <a:latin typeface="Gill Sans MT" pitchFamily="34" charset="0"/>
            </a:endParaRPr>
          </a:p>
        </p:txBody>
      </p:sp>
      <p:sp>
        <p:nvSpPr>
          <p:cNvPr id="7" name="TextBox 6"/>
          <p:cNvSpPr txBox="1"/>
          <p:nvPr/>
        </p:nvSpPr>
        <p:spPr>
          <a:xfrm>
            <a:off x="762000" y="1981200"/>
            <a:ext cx="2286000" cy="738664"/>
          </a:xfrm>
          <a:prstGeom prst="rect">
            <a:avLst/>
          </a:prstGeom>
          <a:noFill/>
        </p:spPr>
        <p:txBody>
          <a:bodyPr wrap="square" lIns="0" tIns="0" rIns="0" bIns="0" rtlCol="0">
            <a:spAutoFit/>
          </a:bodyPr>
          <a:lstStyle/>
          <a:p>
            <a:r>
              <a:rPr lang="en-US" sz="2400" spc="50" dirty="0" smtClean="0">
                <a:latin typeface="Gill Sans MT" pitchFamily="34" charset="0"/>
              </a:rPr>
              <a:t>It is our</a:t>
            </a:r>
          </a:p>
          <a:p>
            <a:r>
              <a:rPr lang="en-US" sz="2400" b="1" spc="50" dirty="0" smtClean="0">
                <a:solidFill>
                  <a:schemeClr val="accent1">
                    <a:lumMod val="60000"/>
                    <a:lumOff val="40000"/>
                  </a:schemeClr>
                </a:solidFill>
                <a:latin typeface="Gill Sans MT" pitchFamily="34" charset="0"/>
              </a:rPr>
              <a:t>obligation</a:t>
            </a:r>
            <a:endParaRPr lang="en-US" sz="2400" b="1" spc="50" dirty="0">
              <a:solidFill>
                <a:schemeClr val="accent1">
                  <a:lumMod val="60000"/>
                  <a:lumOff val="40000"/>
                </a:schemeClr>
              </a:solidFill>
              <a:latin typeface="Gill Sans MT" pitchFamily="34" charset="0"/>
            </a:endParaRPr>
          </a:p>
        </p:txBody>
      </p:sp>
      <p:sp>
        <p:nvSpPr>
          <p:cNvPr id="9" name="TextBox 8"/>
          <p:cNvSpPr txBox="1"/>
          <p:nvPr/>
        </p:nvSpPr>
        <p:spPr>
          <a:xfrm>
            <a:off x="3444766" y="1981200"/>
            <a:ext cx="2362200" cy="738664"/>
          </a:xfrm>
          <a:prstGeom prst="rect">
            <a:avLst/>
          </a:prstGeom>
          <a:noFill/>
        </p:spPr>
        <p:txBody>
          <a:bodyPr wrap="square" lIns="0" tIns="0" rIns="0" bIns="0" rtlCol="0">
            <a:spAutoFit/>
          </a:bodyPr>
          <a:lstStyle/>
          <a:p>
            <a:r>
              <a:rPr lang="en-US" sz="2400" spc="50" dirty="0" smtClean="0">
                <a:latin typeface="Gill Sans MT" pitchFamily="34" charset="0"/>
              </a:rPr>
              <a:t>It is our </a:t>
            </a:r>
            <a:r>
              <a:rPr lang="en-US" sz="2400" b="1" spc="50" dirty="0" smtClean="0">
                <a:solidFill>
                  <a:schemeClr val="accent1">
                    <a:lumMod val="60000"/>
                    <a:lumOff val="40000"/>
                  </a:schemeClr>
                </a:solidFill>
                <a:latin typeface="Gill Sans MT" pitchFamily="34" charset="0"/>
              </a:rPr>
              <a:t>opportunity</a:t>
            </a:r>
            <a:endParaRPr lang="en-US" sz="2400" spc="50" dirty="0">
              <a:solidFill>
                <a:schemeClr val="bg1"/>
              </a:solidFill>
              <a:latin typeface="Gill Sans MT" pitchFamily="34" charset="0"/>
            </a:endParaRPr>
          </a:p>
        </p:txBody>
      </p:sp>
      <p:sp>
        <p:nvSpPr>
          <p:cNvPr id="10" name="TextBox 9"/>
          <p:cNvSpPr txBox="1"/>
          <p:nvPr/>
        </p:nvSpPr>
        <p:spPr>
          <a:xfrm>
            <a:off x="6245770" y="1981200"/>
            <a:ext cx="1981200" cy="1107996"/>
          </a:xfrm>
          <a:prstGeom prst="rect">
            <a:avLst/>
          </a:prstGeom>
          <a:noFill/>
        </p:spPr>
        <p:txBody>
          <a:bodyPr wrap="square" lIns="0" tIns="0" rIns="0" bIns="0" rtlCol="0">
            <a:spAutoFit/>
          </a:bodyPr>
          <a:lstStyle/>
          <a:p>
            <a:r>
              <a:rPr lang="en-US" sz="2400" spc="50" dirty="0" smtClean="0">
                <a:latin typeface="Gill Sans MT" pitchFamily="34" charset="0"/>
              </a:rPr>
              <a:t>We want</a:t>
            </a:r>
          </a:p>
          <a:p>
            <a:r>
              <a:rPr lang="en-US" sz="2400" b="1" spc="50" dirty="0" smtClean="0">
                <a:solidFill>
                  <a:schemeClr val="accent1">
                    <a:lumMod val="60000"/>
                    <a:lumOff val="40000"/>
                  </a:schemeClr>
                </a:solidFill>
                <a:latin typeface="Gill Sans MT" pitchFamily="34" charset="0"/>
              </a:rPr>
              <a:t>ownership</a:t>
            </a:r>
          </a:p>
          <a:p>
            <a:r>
              <a:rPr lang="en-US" sz="2400" spc="50" dirty="0" smtClean="0">
                <a:latin typeface="Gill Sans MT" pitchFamily="34" charset="0"/>
              </a:rPr>
              <a:t>of the issue</a:t>
            </a:r>
            <a:endParaRPr lang="en-US" sz="2400" spc="50" dirty="0">
              <a:latin typeface="Gill Sans MT" pitchFamily="34" charset="0"/>
            </a:endParaRPr>
          </a:p>
        </p:txBody>
      </p:sp>
      <p:sp>
        <p:nvSpPr>
          <p:cNvPr id="13" name="Rectangle 12"/>
          <p:cNvSpPr/>
          <p:nvPr/>
        </p:nvSpPr>
        <p:spPr>
          <a:xfrm>
            <a:off x="750849" y="1676400"/>
            <a:ext cx="76200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956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715000" y="16002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 descr="http://www.af.mil/shared/media/photodb/photos/2012/09/120918-F-EK235-0157.JPG"/>
          <p:cNvPicPr>
            <a:picLocks noChangeAspect="1" noChangeArrowheads="1"/>
          </p:cNvPicPr>
          <p:nvPr/>
        </p:nvPicPr>
        <p:blipFill>
          <a:blip r:embed="rId3" cstate="print"/>
          <a:srcRect/>
          <a:stretch>
            <a:fillRect/>
          </a:stretch>
        </p:blipFill>
        <p:spPr bwMode="auto">
          <a:xfrm>
            <a:off x="3770450" y="3276600"/>
            <a:ext cx="4572000" cy="3048000"/>
          </a:xfrm>
          <a:prstGeom prst="rect">
            <a:avLst/>
          </a:prstGeom>
          <a:noFill/>
          <a:ln w="3175">
            <a:solidFill>
              <a:schemeClr val="accent1"/>
            </a:solidFill>
          </a:ln>
          <a:effectLst>
            <a:outerShdw blurRad="50800" dist="38100" dir="2700000" algn="tl" rotWithShape="0">
              <a:prstClr val="black">
                <a:alpha val="40000"/>
              </a:prstClr>
            </a:outerShdw>
          </a:effectLst>
        </p:spPr>
      </p:pic>
      <p:sp>
        <p:nvSpPr>
          <p:cNvPr id="19" name="TextBox 18"/>
          <p:cNvSpPr txBox="1"/>
          <p:nvPr/>
        </p:nvSpPr>
        <p:spPr>
          <a:xfrm>
            <a:off x="738850" y="4876800"/>
            <a:ext cx="2971800" cy="1508105"/>
          </a:xfrm>
          <a:prstGeom prst="rect">
            <a:avLst/>
          </a:prstGeom>
          <a:noFill/>
        </p:spPr>
        <p:txBody>
          <a:bodyPr wrap="square" lIns="0" tIns="0" rIns="0" bIns="0" rtlCol="0">
            <a:spAutoFit/>
          </a:bodyPr>
          <a:lstStyle/>
          <a:p>
            <a:r>
              <a:rPr lang="en-US" sz="1400" dirty="0" smtClean="0">
                <a:latin typeface="Gill Sans MT" pitchFamily="34" charset="0"/>
              </a:rPr>
              <a:t>Air Force Chief of Staff Gen. Mark A. Welsh III presents the "State of the Air Force" during the Air Force Association Air and Space Conference and Technology Exposition in Washington, D.C., Sept. 18, 2012. </a:t>
            </a:r>
          </a:p>
          <a:p>
            <a:r>
              <a:rPr lang="en-US" sz="1400" dirty="0" smtClean="0">
                <a:latin typeface="Gill Sans MT" pitchFamily="34" charset="0"/>
              </a:rPr>
              <a:t>(U.S. Air Force photo/Scott M. Ash)</a:t>
            </a:r>
            <a:endParaRPr lang="en-US" sz="1400" dirty="0">
              <a:latin typeface="Gill Sans MT" pitchFamily="34" charset="0"/>
            </a:endParaRPr>
          </a:p>
        </p:txBody>
      </p:sp>
    </p:spTree>
    <p:extLst>
      <p:ext uri="{BB962C8B-B14F-4D97-AF65-F5344CB8AC3E}">
        <p14:creationId xmlns:p14="http://schemas.microsoft.com/office/powerpoint/2010/main" val="7784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704196" y="1374230"/>
            <a:ext cx="8439804" cy="861774"/>
          </a:xfrm>
          <a:prstGeom prst="rect">
            <a:avLst/>
          </a:prstGeom>
          <a:noFill/>
        </p:spPr>
        <p:txBody>
          <a:bodyPr wrap="square" lIns="0" tIns="0" rIns="0" bIns="0" rtlCol="0">
            <a:spAutoFit/>
          </a:bodyPr>
          <a:lstStyle/>
          <a:p>
            <a:r>
              <a:rPr lang="en-US" sz="2800" b="1" spc="10" dirty="0" smtClean="0">
                <a:solidFill>
                  <a:schemeClr val="accent1">
                    <a:lumMod val="75000"/>
                  </a:schemeClr>
                </a:solidFill>
                <a:latin typeface="Gill Sans MT" pitchFamily="34" charset="0"/>
              </a:rPr>
              <a:t>ILLUSTRATION: </a:t>
            </a:r>
          </a:p>
          <a:p>
            <a:r>
              <a:rPr lang="en-US" sz="2800" dirty="0" smtClean="0">
                <a:latin typeface="Gill Sans MT" pitchFamily="34" charset="0"/>
              </a:rPr>
              <a:t>If you don’t tell your story, someone else will…</a:t>
            </a:r>
            <a:endParaRPr lang="en-US" sz="2800" dirty="0">
              <a:latin typeface="Gill Sans MT" pitchFamily="34" charset="0"/>
            </a:endParaRPr>
          </a:p>
        </p:txBody>
      </p:sp>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WNET_09-08-2010_19.40.20.wmv">
            <a:hlinkClick r:id="" action="ppaction://media"/>
          </p:cNvPr>
          <p:cNvPicPr>
            <a:picLocks noRot="1" noChangeAspect="1"/>
          </p:cNvPicPr>
          <p:nvPr>
            <a:videoFile r:link="rId1"/>
          </p:nvPr>
        </p:nvPicPr>
        <p:blipFill>
          <a:blip r:embed="rId4" cstate="print"/>
          <a:stretch>
            <a:fillRect/>
          </a:stretch>
        </p:blipFill>
        <p:spPr>
          <a:xfrm>
            <a:off x="708102" y="2624253"/>
            <a:ext cx="4937760" cy="3703320"/>
          </a:xfrm>
          <a:prstGeom prst="rect">
            <a:avLst/>
          </a:prstGeom>
          <a:ln w="3175">
            <a:solidFill>
              <a:schemeClr val="tx1"/>
            </a:solidFill>
          </a:ln>
          <a:effectLst>
            <a:outerShdw blurRad="50800" dist="38100" dir="2700000" algn="tl" rotWithShape="0">
              <a:prstClr val="black">
                <a:alpha val="40000"/>
              </a:prstClr>
            </a:outerShdw>
          </a:effectLst>
        </p:spPr>
      </p:pic>
      <p:sp>
        <p:nvSpPr>
          <p:cNvPr id="14" name="Rectangle 13"/>
          <p:cNvSpPr/>
          <p:nvPr/>
        </p:nvSpPr>
        <p:spPr>
          <a:xfrm>
            <a:off x="685800" y="2334128"/>
            <a:ext cx="78486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REASONS TO ENGAGE</a:t>
            </a:r>
            <a:endParaRPr lang="en-US" sz="5100" dirty="0">
              <a:solidFill>
                <a:schemeClr val="bg1"/>
              </a:solidFill>
              <a:latin typeface="Gill Sans MT" pitchFamily="34" charset="0"/>
            </a:endParaRPr>
          </a:p>
        </p:txBody>
      </p:sp>
      <p:sp>
        <p:nvSpPr>
          <p:cNvPr id="15" name="TextBox 14"/>
          <p:cNvSpPr txBox="1"/>
          <p:nvPr/>
        </p:nvSpPr>
        <p:spPr>
          <a:xfrm>
            <a:off x="5867400" y="2895600"/>
            <a:ext cx="2767359" cy="2954655"/>
          </a:xfrm>
          <a:prstGeom prst="rect">
            <a:avLst/>
          </a:prstGeom>
          <a:noFill/>
        </p:spPr>
        <p:txBody>
          <a:bodyPr wrap="square" lIns="0" tIns="0" rIns="0" bIns="0" rtlCol="0">
            <a:spAutoFit/>
          </a:bodyPr>
          <a:lstStyle/>
          <a:p>
            <a:r>
              <a:rPr lang="en-US" sz="2400" b="1" spc="-20" dirty="0" smtClean="0">
                <a:latin typeface="Gill Sans MT" pitchFamily="34" charset="0"/>
              </a:rPr>
              <a:t>BP Admits Errors </a:t>
            </a:r>
          </a:p>
          <a:p>
            <a:r>
              <a:rPr lang="en-US" sz="2400" b="1" spc="-40" dirty="0" smtClean="0">
                <a:latin typeface="Gill Sans MT" pitchFamily="34" charset="0"/>
              </a:rPr>
              <a:t>in Gulf  Oil Disaster </a:t>
            </a:r>
            <a:r>
              <a:rPr lang="en-US" sz="2400" b="1" dirty="0" smtClean="0">
                <a:latin typeface="Gill Sans MT" pitchFamily="34" charset="0"/>
              </a:rPr>
              <a:t>But Spreads Blame</a:t>
            </a:r>
            <a:endParaRPr lang="en-US" sz="2000" b="1" dirty="0" smtClean="0">
              <a:latin typeface="Gill Sans MT" pitchFamily="34" charset="0"/>
            </a:endParaRPr>
          </a:p>
          <a:p>
            <a:endParaRPr lang="en-US" sz="2000" spc="50" dirty="0" smtClean="0">
              <a:latin typeface="Gill Sans MT" pitchFamily="34" charset="0"/>
            </a:endParaRPr>
          </a:p>
          <a:p>
            <a:r>
              <a:rPr lang="en-US" sz="2000" spc="50" dirty="0" smtClean="0">
                <a:latin typeface="Gill Sans MT" pitchFamily="34" charset="0"/>
              </a:rPr>
              <a:t>PBS News Hour</a:t>
            </a:r>
          </a:p>
          <a:p>
            <a:r>
              <a:rPr lang="en-US" sz="2000" spc="50" dirty="0" smtClean="0">
                <a:latin typeface="Gill Sans MT" pitchFamily="34" charset="0"/>
              </a:rPr>
              <a:t>Reporter Judy Woodruff </a:t>
            </a:r>
          </a:p>
          <a:p>
            <a:endParaRPr lang="en-US" sz="2000" spc="50" dirty="0" smtClean="0">
              <a:latin typeface="Gill Sans MT" pitchFamily="34" charset="0"/>
            </a:endParaRPr>
          </a:p>
          <a:p>
            <a:r>
              <a:rPr lang="en-US" sz="2000" spc="50" dirty="0" smtClean="0">
                <a:latin typeface="Gill Sans MT" pitchFamily="34" charset="0"/>
              </a:rPr>
              <a:t>Washington Post</a:t>
            </a:r>
          </a:p>
          <a:p>
            <a:r>
              <a:rPr lang="en-US" sz="2000" spc="50" dirty="0" smtClean="0">
                <a:latin typeface="Gill Sans MT" pitchFamily="34" charset="0"/>
              </a:rPr>
              <a:t>Reporter Steven Mufson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video>
              <p:cMediaNode>
                <p:cTn id="13" fill="hold" display="0">
                  <p:stCondLst>
                    <p:cond delay="indefinite"/>
                  </p:stCondLst>
                  <p:endCondLst>
                    <p:cond evt="onNext" delay="0">
                      <p:tgtEl>
                        <p:sldTgt/>
                      </p:tgtEl>
                    </p:cond>
                    <p:cond evt="onPrev" delay="0">
                      <p:tgtEl>
                        <p:sldTgt/>
                      </p:tgtEl>
                    </p:cond>
                  </p:endCondLst>
                </p:cTn>
                <p:tgtEl>
                  <p:spTgt spid="2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2" descr="040414_lauer_vmed_11a"/>
          <p:cNvPicPr>
            <a:picLocks noChangeAspect="1" noChangeArrowheads="1"/>
          </p:cNvPicPr>
          <p:nvPr/>
        </p:nvPicPr>
        <p:blipFill>
          <a:blip r:embed="rId3" cstate="print"/>
          <a:srcRect/>
          <a:stretch>
            <a:fillRect/>
          </a:stretch>
        </p:blipFill>
        <p:spPr bwMode="auto">
          <a:xfrm>
            <a:off x="4891755" y="2108208"/>
            <a:ext cx="3860292" cy="4456176"/>
          </a:xfrm>
          <a:prstGeom prst="rect">
            <a:avLst/>
          </a:prstGeom>
          <a:noFill/>
          <a:ln w="9525">
            <a:noFill/>
            <a:miter lim="800000"/>
            <a:headEnd/>
            <a:tailEnd/>
          </a:ln>
        </p:spPr>
      </p:pic>
      <p:sp>
        <p:nvSpPr>
          <p:cNvPr id="5" name="Rectangle 4"/>
          <p:cNvSpPr/>
          <p:nvPr/>
        </p:nvSpPr>
        <p:spPr>
          <a:xfrm>
            <a:off x="0" y="304800"/>
            <a:ext cx="9144000" cy="9144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04800"/>
            <a:ext cx="8458200" cy="877163"/>
          </a:xfrm>
          <a:prstGeom prst="rect">
            <a:avLst/>
          </a:prstGeom>
          <a:noFill/>
        </p:spPr>
        <p:txBody>
          <a:bodyPr wrap="square" rtlCol="0">
            <a:spAutoFit/>
          </a:bodyPr>
          <a:lstStyle/>
          <a:p>
            <a:r>
              <a:rPr lang="en-US" sz="5100" b="1" dirty="0" smtClean="0">
                <a:solidFill>
                  <a:schemeClr val="bg1"/>
                </a:solidFill>
                <a:latin typeface="Gill Sans MT" pitchFamily="34" charset="0"/>
              </a:rPr>
              <a:t>THE MEDIA LANDSCAPE</a:t>
            </a:r>
            <a:endParaRPr lang="en-US" sz="5100" b="1" dirty="0">
              <a:solidFill>
                <a:schemeClr val="bg1"/>
              </a:solidFill>
              <a:latin typeface="Gill Sans MT" pitchFamily="34" charset="0"/>
            </a:endParaRPr>
          </a:p>
        </p:txBody>
      </p:sp>
      <p:sp>
        <p:nvSpPr>
          <p:cNvPr id="11" name="Rectangle 10"/>
          <p:cNvSpPr/>
          <p:nvPr/>
        </p:nvSpPr>
        <p:spPr>
          <a:xfrm>
            <a:off x="0" y="6553200"/>
            <a:ext cx="9144000" cy="304800"/>
          </a:xfrm>
          <a:prstGeom prst="rect">
            <a:avLst/>
          </a:pr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1566" y="1447800"/>
            <a:ext cx="8229600" cy="861774"/>
          </a:xfrm>
          <a:prstGeom prst="rect">
            <a:avLst/>
          </a:prstGeom>
          <a:noFill/>
        </p:spPr>
        <p:txBody>
          <a:bodyPr wrap="square" lIns="0" tIns="0" rIns="0" bIns="0" rtlCol="0">
            <a:spAutoFit/>
          </a:bodyPr>
          <a:lstStyle/>
          <a:p>
            <a:r>
              <a:rPr lang="en-US" sz="2800" dirty="0" smtClean="0">
                <a:latin typeface="Gill Sans MT" pitchFamily="34" charset="0"/>
              </a:rPr>
              <a:t>Consider how your experience with the media may impact your perspective…</a:t>
            </a:r>
            <a:endParaRPr lang="en-US" sz="2800" dirty="0">
              <a:latin typeface="Gill Sans MT" pitchFamily="34" charset="0"/>
            </a:endParaRPr>
          </a:p>
        </p:txBody>
      </p:sp>
      <p:sp>
        <p:nvSpPr>
          <p:cNvPr id="17" name="TextBox 16"/>
          <p:cNvSpPr txBox="1"/>
          <p:nvPr/>
        </p:nvSpPr>
        <p:spPr>
          <a:xfrm>
            <a:off x="701566" y="3523344"/>
            <a:ext cx="5410200" cy="1107996"/>
          </a:xfrm>
          <a:prstGeom prst="rect">
            <a:avLst/>
          </a:prstGeom>
          <a:noFill/>
        </p:spPr>
        <p:txBody>
          <a:bodyPr wrap="square" lIns="0" tIns="0" rIns="0" bIns="0" rtlCol="0">
            <a:spAutoFit/>
          </a:bodyPr>
          <a:lstStyle/>
          <a:p>
            <a:r>
              <a:rPr lang="en-US" sz="3600" b="1" dirty="0" smtClean="0">
                <a:solidFill>
                  <a:schemeClr val="accent1">
                    <a:lumMod val="60000"/>
                    <a:lumOff val="40000"/>
                  </a:schemeClr>
                </a:solidFill>
                <a:latin typeface="Gill Sans MT" pitchFamily="34" charset="0"/>
              </a:rPr>
              <a:t>What’s your impression of the media?</a:t>
            </a:r>
            <a:endParaRPr lang="en-US" sz="3600" b="1" dirty="0">
              <a:solidFill>
                <a:schemeClr val="accent1">
                  <a:lumMod val="60000"/>
                  <a:lumOff val="40000"/>
                </a:schemeClr>
              </a:solidFill>
              <a:latin typeface="Gill Sans MT" pitchFamily="34" charset="0"/>
            </a:endParaRPr>
          </a:p>
        </p:txBody>
      </p:sp>
      <p:sp>
        <p:nvSpPr>
          <p:cNvPr id="8" name="Rectangle 7"/>
          <p:cNvSpPr/>
          <p:nvPr/>
        </p:nvSpPr>
        <p:spPr>
          <a:xfrm>
            <a:off x="533400" y="228600"/>
            <a:ext cx="152400"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39951" y="6285377"/>
            <a:ext cx="3108192" cy="215444"/>
          </a:xfrm>
          <a:prstGeom prst="rect">
            <a:avLst/>
          </a:prstGeom>
          <a:noFill/>
        </p:spPr>
        <p:txBody>
          <a:bodyPr wrap="square" lIns="0" tIns="0" rIns="0" bIns="0" rtlCol="0">
            <a:spAutoFit/>
          </a:bodyPr>
          <a:lstStyle/>
          <a:p>
            <a:pPr algn="r"/>
            <a:r>
              <a:rPr lang="en-US" sz="1400" dirty="0" smtClean="0">
                <a:latin typeface="Gill Sans MT" pitchFamily="34" charset="0"/>
              </a:rPr>
              <a:t>Matt Lauer – NBC “Today” show anchor</a:t>
            </a:r>
            <a:endParaRPr lang="en-US" sz="1400" dirty="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D7C915A5F3A44B9A2E20A125127ED9" ma:contentTypeVersion="0" ma:contentTypeDescription="Create a new document." ma:contentTypeScope="" ma:versionID="a31c1dc0987ab76dcbf4481e15f206c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E4F906-37CE-4223-BA8A-D805CB00B96F}">
  <ds:schemaRefs>
    <ds:schemaRef ds:uri="http://schemas.microsoft.com/sharepoint/v3/contenttype/forms"/>
  </ds:schemaRefs>
</ds:datastoreItem>
</file>

<file path=customXml/itemProps2.xml><?xml version="1.0" encoding="utf-8"?>
<ds:datastoreItem xmlns:ds="http://schemas.openxmlformats.org/officeDocument/2006/customXml" ds:itemID="{7B187A9F-555D-4ED9-8DE6-BDB0038C4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84D428-700C-4D4B-B304-6ACB36416A99}">
  <ds:schemaRef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12141</TotalTime>
  <Words>4939</Words>
  <Application>Microsoft Office PowerPoint</Application>
  <PresentationFormat>On-screen Show (4:3)</PresentationFormat>
  <Paragraphs>1081</Paragraphs>
  <Slides>57</Slides>
  <Notes>57</Notes>
  <HiddenSlides>2</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7" baseType="lpstr">
      <vt:lpstr>Arial</vt:lpstr>
      <vt:lpstr>Calibri</vt:lpstr>
      <vt:lpstr>Courier New</vt:lpstr>
      <vt:lpstr>Gill Sans MT</vt:lpstr>
      <vt:lpstr>Lucida Bright</vt:lpstr>
      <vt:lpstr>Rockwell</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Catherine.Jung</dc:creator>
  <cp:lastModifiedBy>KAUFMANN, FARRAH S MSgt USAF PACAF 36 WG/PA</cp:lastModifiedBy>
  <cp:revision>1674</cp:revision>
  <dcterms:created xsi:type="dcterms:W3CDTF">2009-12-04T18:08:44Z</dcterms:created>
  <dcterms:modified xsi:type="dcterms:W3CDTF">2017-10-02T08:02:40Z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0x01010000D7C915A5F3A44B9A2E20A125127ED9</vt:lpwstr>
  </property>
</Properties>
</file>